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a7c13b06224aa0" /><Relationship Type="http://schemas.openxmlformats.org/officeDocument/2006/relationships/extended-properties" Target="/docProps/app.xml" Id="R244711b68ff44a7e" /><Relationship Type="http://schemas.openxmlformats.org/officeDocument/2006/relationships/officeDocument" Target="/ppt/presentation.xml" Id="R28d42a16c9a540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d608d3c4cd41d3"/>
  </p:sldMasterIdLst>
  <p:notesMasterIdLst>
    <p:notesMasterId xmlns:r="http://schemas.openxmlformats.org/officeDocument/2006/relationships" r:id="Rb9f7b5478d5442ee"/>
  </p:notesMasterIdLst>
  <p:sldIdLst>
    <p:sldId xmlns:r="http://schemas.openxmlformats.org/officeDocument/2006/relationships" id="256" r:id="Rbdb0996d8b224d1d"/>
    <p:sldId xmlns:r="http://schemas.openxmlformats.org/officeDocument/2006/relationships" id="257" r:id="Raabd63b2e12e4d7f"/>
    <p:sldId xmlns:r="http://schemas.openxmlformats.org/officeDocument/2006/relationships" id="258" r:id="Rf74e1f1618d647eb"/>
    <p:sldId xmlns:r="http://schemas.openxmlformats.org/officeDocument/2006/relationships" id="259" r:id="R5b1dbb9be7844010"/>
    <p:sldId xmlns:r="http://schemas.openxmlformats.org/officeDocument/2006/relationships" id="260" r:id="R9c04f99690944090"/>
    <p:sldId xmlns:r="http://schemas.openxmlformats.org/officeDocument/2006/relationships" id="261" r:id="R2c2a54ec81e843b5"/>
    <p:sldId xmlns:r="http://schemas.openxmlformats.org/officeDocument/2006/relationships" id="262" r:id="R5958bda798164819"/>
    <p:sldId xmlns:r="http://schemas.openxmlformats.org/officeDocument/2006/relationships" id="263" r:id="Rbcd105cb68334ee4"/>
    <p:sldId xmlns:r="http://schemas.openxmlformats.org/officeDocument/2006/relationships" id="264" r:id="R08c0cf913a7f4a66"/>
    <p:sldId xmlns:r="http://schemas.openxmlformats.org/officeDocument/2006/relationships" id="265" r:id="R293e39f7d91e4d11"/>
    <p:sldId xmlns:r="http://schemas.openxmlformats.org/officeDocument/2006/relationships" id="266" r:id="R2a4079bf59d743b9"/>
    <p:sldId xmlns:r="http://schemas.openxmlformats.org/officeDocument/2006/relationships" id="267" r:id="R6f7bc78c43ef4702"/>
    <p:sldId xmlns:r="http://schemas.openxmlformats.org/officeDocument/2006/relationships" id="268" r:id="R79e695e3086d477b"/>
    <p:sldId xmlns:r="http://schemas.openxmlformats.org/officeDocument/2006/relationships" id="269" r:id="R75dc91f2cc1743f2"/>
    <p:sldId xmlns:r="http://schemas.openxmlformats.org/officeDocument/2006/relationships" id="270" r:id="Ree17054982ad4aeb"/>
    <p:sldId xmlns:r="http://schemas.openxmlformats.org/officeDocument/2006/relationships" id="271" r:id="R9bbe1f60094e475b"/>
    <p:sldId xmlns:r="http://schemas.openxmlformats.org/officeDocument/2006/relationships" id="272" r:id="R2f64489280164aeb"/>
    <p:sldId xmlns:r="http://schemas.openxmlformats.org/officeDocument/2006/relationships" id="273" r:id="R94e35ce0b0c74138"/>
    <p:sldId xmlns:r="http://schemas.openxmlformats.org/officeDocument/2006/relationships" id="274" r:id="Rcac08fcd656d4504"/>
    <p:sldId xmlns:r="http://schemas.openxmlformats.org/officeDocument/2006/relationships" id="275" r:id="Raf0c9b60489a4ad3"/>
    <p:sldId xmlns:r="http://schemas.openxmlformats.org/officeDocument/2006/relationships" id="276" r:id="Ra0c949993c7d46d6"/>
    <p:sldId xmlns:r="http://schemas.openxmlformats.org/officeDocument/2006/relationships" id="277" r:id="R01bb621a04264aca"/>
    <p:sldId xmlns:r="http://schemas.openxmlformats.org/officeDocument/2006/relationships" id="278" r:id="R5ad153d5bc5c4182"/>
    <p:sldId xmlns:r="http://schemas.openxmlformats.org/officeDocument/2006/relationships" id="279" r:id="Rf8f05952f8544afb"/>
    <p:sldId xmlns:r="http://schemas.openxmlformats.org/officeDocument/2006/relationships" id="280" r:id="R9335a15116aa4bdb"/>
    <p:sldId xmlns:r="http://schemas.openxmlformats.org/officeDocument/2006/relationships" id="281" r:id="R4fe817f866f24eb1"/>
    <p:sldId xmlns:r="http://schemas.openxmlformats.org/officeDocument/2006/relationships" id="282" r:id="R5beb0143863e43c4"/>
    <p:sldId xmlns:r="http://schemas.openxmlformats.org/officeDocument/2006/relationships" id="283" r:id="R39b383a94981465a"/>
    <p:sldId xmlns:r="http://schemas.openxmlformats.org/officeDocument/2006/relationships" id="284" r:id="Rcc0a83469049444d"/>
    <p:sldId xmlns:r="http://schemas.openxmlformats.org/officeDocument/2006/relationships" id="285" r:id="R28c57bab8b3447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bf737341524fe1" /><Relationship Type="http://schemas.openxmlformats.org/officeDocument/2006/relationships/slideMaster" Target="/ppt/slideMasters/slideMaster1.xml" Id="R47d608d3c4cd41d3" /><Relationship Type="http://schemas.openxmlformats.org/officeDocument/2006/relationships/notesMaster" Target="/ppt/notesMasters/notesMaster1.xml" Id="Rb9f7b5478d5442ee" /><Relationship Type="http://schemas.openxmlformats.org/officeDocument/2006/relationships/presProps" Target="/ppt/presProps.xml" Id="R696458b2f3fd4132" /><Relationship Type="http://schemas.openxmlformats.org/officeDocument/2006/relationships/tableStyles" Target="/ppt/tableStyles.xml" Id="R6c2831a083414b5d" /><Relationship Type="http://schemas.openxmlformats.org/officeDocument/2006/relationships/slide" Target="/ppt/slides/slide1.xml" Id="Rbdb0996d8b224d1d" /><Relationship Type="http://schemas.openxmlformats.org/officeDocument/2006/relationships/slide" Target="/ppt/slides/slide2.xml" Id="Raabd63b2e12e4d7f" /><Relationship Type="http://schemas.openxmlformats.org/officeDocument/2006/relationships/slide" Target="/ppt/slides/slide3.xml" Id="Rf74e1f1618d647eb" /><Relationship Type="http://schemas.openxmlformats.org/officeDocument/2006/relationships/slide" Target="/ppt/slides/slide4.xml" Id="R5b1dbb9be7844010" /><Relationship Type="http://schemas.openxmlformats.org/officeDocument/2006/relationships/slide" Target="/ppt/slides/slide5.xml" Id="R9c04f99690944090" /><Relationship Type="http://schemas.openxmlformats.org/officeDocument/2006/relationships/slide" Target="/ppt/slides/slide6.xml" Id="R2c2a54ec81e843b5" /><Relationship Type="http://schemas.openxmlformats.org/officeDocument/2006/relationships/slide" Target="/ppt/slides/slide7.xml" Id="R5958bda798164819" /><Relationship Type="http://schemas.openxmlformats.org/officeDocument/2006/relationships/slide" Target="/ppt/slides/slide8.xml" Id="Rbcd105cb68334ee4" /><Relationship Type="http://schemas.openxmlformats.org/officeDocument/2006/relationships/slide" Target="/ppt/slides/slide9.xml" Id="R08c0cf913a7f4a66" /><Relationship Type="http://schemas.openxmlformats.org/officeDocument/2006/relationships/slide" Target="/ppt/slides/slide10.xml" Id="R293e39f7d91e4d11" /><Relationship Type="http://schemas.openxmlformats.org/officeDocument/2006/relationships/slide" Target="/ppt/slides/slide11.xml" Id="R2a4079bf59d743b9" /><Relationship Type="http://schemas.openxmlformats.org/officeDocument/2006/relationships/slide" Target="/ppt/slides/slide12.xml" Id="R6f7bc78c43ef4702" /><Relationship Type="http://schemas.openxmlformats.org/officeDocument/2006/relationships/slide" Target="/ppt/slides/slide13.xml" Id="R79e695e3086d477b" /><Relationship Type="http://schemas.openxmlformats.org/officeDocument/2006/relationships/slide" Target="/ppt/slides/slide14.xml" Id="R75dc91f2cc1743f2" /><Relationship Type="http://schemas.openxmlformats.org/officeDocument/2006/relationships/slide" Target="/ppt/slides/slide15.xml" Id="Ree17054982ad4aeb" /><Relationship Type="http://schemas.openxmlformats.org/officeDocument/2006/relationships/slide" Target="/ppt/slides/slide16.xml" Id="R9bbe1f60094e475b" /><Relationship Type="http://schemas.openxmlformats.org/officeDocument/2006/relationships/slide" Target="/ppt/slides/slide17.xml" Id="R2f64489280164aeb" /><Relationship Type="http://schemas.openxmlformats.org/officeDocument/2006/relationships/slide" Target="/ppt/slides/slide18.xml" Id="R94e35ce0b0c74138" /><Relationship Type="http://schemas.openxmlformats.org/officeDocument/2006/relationships/slide" Target="/ppt/slides/slide19.xml" Id="Rcac08fcd656d4504" /><Relationship Type="http://schemas.openxmlformats.org/officeDocument/2006/relationships/slide" Target="/ppt/slides/slide20.xml" Id="Raf0c9b60489a4ad3" /><Relationship Type="http://schemas.openxmlformats.org/officeDocument/2006/relationships/slide" Target="/ppt/slides/slide21.xml" Id="Ra0c949993c7d46d6" /><Relationship Type="http://schemas.openxmlformats.org/officeDocument/2006/relationships/slide" Target="/ppt/slides/slide22.xml" Id="R01bb621a04264aca" /><Relationship Type="http://schemas.openxmlformats.org/officeDocument/2006/relationships/slide" Target="/ppt/slides/slide23.xml" Id="R5ad153d5bc5c4182" /><Relationship Type="http://schemas.openxmlformats.org/officeDocument/2006/relationships/slide" Target="/ppt/slides/slide24.xml" Id="Rf8f05952f8544afb" /><Relationship Type="http://schemas.openxmlformats.org/officeDocument/2006/relationships/slide" Target="/ppt/slides/slide25.xml" Id="R9335a15116aa4bdb" /><Relationship Type="http://schemas.openxmlformats.org/officeDocument/2006/relationships/slide" Target="/ppt/slides/slide26.xml" Id="R4fe817f866f24eb1" /><Relationship Type="http://schemas.openxmlformats.org/officeDocument/2006/relationships/slide" Target="/ppt/slides/slide27.xml" Id="R5beb0143863e43c4" /><Relationship Type="http://schemas.openxmlformats.org/officeDocument/2006/relationships/slide" Target="/ppt/slides/slide28.xml" Id="R39b383a94981465a" /><Relationship Type="http://schemas.openxmlformats.org/officeDocument/2006/relationships/slide" Target="/ppt/slides/slide29.xml" Id="Rcc0a83469049444d" /><Relationship Type="http://schemas.openxmlformats.org/officeDocument/2006/relationships/slide" Target="/ppt/slides/slide30.xml" Id="R28c57bab8b3447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d2df568f604f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Kai Human Warm">
      <a:dk1>
        <a:srgbClr val="000000"/>
      </a:dk1>
      <a:lt1>
        <a:srgbClr val="FFFFFF"/>
      </a:lt1>
      <a:dk2>
        <a:srgbClr val="1A2332"/>
      </a:dk2>
      <a:lt2>
        <a:srgbClr val="D9D7D2"/>
      </a:lt2>
      <a:accent1>
        <a:srgbClr val="C4A6A6"/>
      </a:accent1>
      <a:accent2>
        <a:srgbClr val="A8BFA0"/>
      </a:accent2>
      <a:accent3>
        <a:srgbClr val="A8C4D6"/>
      </a:accent3>
      <a:accent4>
        <a:srgbClr val="C9B8D9"/>
      </a:accent4>
      <a:accent5>
        <a:srgbClr val="D4A76A"/>
      </a:accent5>
      <a:accent6>
        <a:srgbClr val="A96565"/>
      </a:accent6>
      <a:hlink>
        <a:srgbClr val="2B4C6F"/>
      </a:hlink>
      <a:folHlink>
        <a:srgbClr val="725E6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Kai Human War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2c6aa164a64cd9" /><Relationship Type="http://schemas.openxmlformats.org/officeDocument/2006/relationships/notesMaster" Target="/ppt/notesMasters/notesMaster1.xml" Id="R122c7670673346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29b217a1c640d4" /><Relationship Type="http://schemas.openxmlformats.org/officeDocument/2006/relationships/notesMaster" Target="/ppt/notesMasters/notesMaster1.xml" Id="Red13ccfa689244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568f5e77fb34e8b" /><Relationship Type="http://schemas.openxmlformats.org/officeDocument/2006/relationships/notesMaster" Target="/ppt/notesMasters/notesMaster1.xml" Id="R4990f496186248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e8e59c276f402b" /><Relationship Type="http://schemas.openxmlformats.org/officeDocument/2006/relationships/notesMaster" Target="/ppt/notesMasters/notesMaster1.xml" Id="R578096bfac8846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6b3c04db70472a" /><Relationship Type="http://schemas.openxmlformats.org/officeDocument/2006/relationships/notesMaster" Target="/ppt/notesMasters/notesMaster1.xml" Id="Rd7cd0e97fe044e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54e80478f5a4ee3" /><Relationship Type="http://schemas.openxmlformats.org/officeDocument/2006/relationships/notesMaster" Target="/ppt/notesMasters/notesMaster1.xml" Id="R8562f72a9727497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6ef5acad994d2b" /><Relationship Type="http://schemas.openxmlformats.org/officeDocument/2006/relationships/notesMaster" Target="/ppt/notesMasters/notesMaster1.xml" Id="R3573f861ed2b4a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0c7136415943d4" /><Relationship Type="http://schemas.openxmlformats.org/officeDocument/2006/relationships/notesMaster" Target="/ppt/notesMasters/notesMaster1.xml" Id="Rc4cd954c6eab41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9fce6b0608a4730" /><Relationship Type="http://schemas.openxmlformats.org/officeDocument/2006/relationships/notesMaster" Target="/ppt/notesMasters/notesMaster1.xml" Id="R4675dcb74f0f41d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b506437dc45404e" /><Relationship Type="http://schemas.openxmlformats.org/officeDocument/2006/relationships/notesMaster" Target="/ppt/notesMasters/notesMaster1.xml" Id="R5b4cbd30193345f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0f1999d4fc4008" /><Relationship Type="http://schemas.openxmlformats.org/officeDocument/2006/relationships/notesMaster" Target="/ppt/notesMasters/notesMaster1.xml" Id="Re5a36d8a30be471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dacb87588d74876" /><Relationship Type="http://schemas.openxmlformats.org/officeDocument/2006/relationships/notesMaster" Target="/ppt/notesMasters/notesMaster1.xml" Id="R6478672e4e28434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9f8c220253e49e5" /><Relationship Type="http://schemas.openxmlformats.org/officeDocument/2006/relationships/notesMaster" Target="/ppt/notesMasters/notesMaster1.xml" Id="Rb9dd43c584fb4a1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191b68a117f4246" /><Relationship Type="http://schemas.openxmlformats.org/officeDocument/2006/relationships/notesMaster" Target="/ppt/notesMasters/notesMaster1.xml" Id="R78e1646bfa7243e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0b5636a24264e7d" /><Relationship Type="http://schemas.openxmlformats.org/officeDocument/2006/relationships/notesMaster" Target="/ppt/notesMasters/notesMaster1.xml" Id="R0557c9979b09477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3b5683e551248f1" /><Relationship Type="http://schemas.openxmlformats.org/officeDocument/2006/relationships/notesMaster" Target="/ppt/notesMasters/notesMaster1.xml" Id="R2d7fbe2c7d4545f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3452b5c25cf4c55" /><Relationship Type="http://schemas.openxmlformats.org/officeDocument/2006/relationships/notesMaster" Target="/ppt/notesMasters/notesMaster1.xml" Id="Rd2fbf52aab544a1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c83d87e6f1642db" /><Relationship Type="http://schemas.openxmlformats.org/officeDocument/2006/relationships/notesMaster" Target="/ppt/notesMasters/notesMaster1.xml" Id="Rc1cfa3978db7407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d2fd62cf1d74c48" /><Relationship Type="http://schemas.openxmlformats.org/officeDocument/2006/relationships/notesMaster" Target="/ppt/notesMasters/notesMaster1.xml" Id="Rdca3324a6fac438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7c3b8ffee7c49c2" /><Relationship Type="http://schemas.openxmlformats.org/officeDocument/2006/relationships/notesMaster" Target="/ppt/notesMasters/notesMaster1.xml" Id="R902e5c439c3c495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127601e94634b7b" /><Relationship Type="http://schemas.openxmlformats.org/officeDocument/2006/relationships/notesMaster" Target="/ppt/notesMasters/notesMaster1.xml" Id="R5f57d0fcd2114e1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7eea726e5f449b1" /><Relationship Type="http://schemas.openxmlformats.org/officeDocument/2006/relationships/notesMaster" Target="/ppt/notesMasters/notesMaster1.xml" Id="Rcdedb648fcfb40b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9dab7593ec140a7" /><Relationship Type="http://schemas.openxmlformats.org/officeDocument/2006/relationships/notesMaster" Target="/ppt/notesMasters/notesMaster1.xml" Id="R066c1f4a23ed46f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ef30d25830d48b7" /><Relationship Type="http://schemas.openxmlformats.org/officeDocument/2006/relationships/notesMaster" Target="/ppt/notesMasters/notesMaster1.xml" Id="Rb4d1ba6c56de4f3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bfbca96f4684b5a" /><Relationship Type="http://schemas.openxmlformats.org/officeDocument/2006/relationships/notesMaster" Target="/ppt/notesMasters/notesMaster1.xml" Id="R909fd260485649c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f57de74e753433b" /><Relationship Type="http://schemas.openxmlformats.org/officeDocument/2006/relationships/notesMaster" Target="/ppt/notesMasters/notesMaster1.xml" Id="R2cf67ac4ba52432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43a3f26afe84c2c" /><Relationship Type="http://schemas.openxmlformats.org/officeDocument/2006/relationships/notesMaster" Target="/ppt/notesMasters/notesMaster1.xml" Id="Re7f4d4f5f57a448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ca388f2c6664665" /><Relationship Type="http://schemas.openxmlformats.org/officeDocument/2006/relationships/notesMaster" Target="/ppt/notesMasters/notesMaster1.xml" Id="Rec01905a9251459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c69ace9738243ba" /><Relationship Type="http://schemas.openxmlformats.org/officeDocument/2006/relationships/notesMaster" Target="/ppt/notesMasters/notesMaster1.xml" Id="Rb03844149f7e4f5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682777ee4644607" /><Relationship Type="http://schemas.openxmlformats.org/officeDocument/2006/relationships/notesMaster" Target="/ppt/notesMasters/notesMaster1.xml" Id="R9d5ce1689b214f3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建議節奏：1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主持人提示：先說清楚今天的任務：不是教大家背術語，而是把我十五年以上顧問、媒體與創業現場的判斷方法攤開，讓學生看懂產業分工、危機節奏與職涯準備。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https://taiwankai.com/</a:t>
            </a:r>
          </a:p>
          <a:p xmlns:a="http://schemas.openxmlformats.org/drawingml/2006/main">
            <a:r>
              <a:t>- https://persona-media.com/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這不是把四個頭銜列完而已。捷思讓我看見企業怎麼做決策；本一讓我承擔產品與市場；人物誌與人生善敗學則讓我長期練習如何找到值得被相信、被保存的故事。三本書是這些現場經驗的制度化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https://taiwankai.com/</a:t>
            </a:r>
          </a:p>
          <a:p xmlns:a="http://schemas.openxmlformats.org/drawingml/2006/main">
            <a:r>
              <a:t>- https://www.persona-media.com/6424/kaiye-forum-knowledge-focus</a:t>
            </a:r>
          </a:p>
          <a:p xmlns:a="http://schemas.openxmlformats.org/drawingml/2006/main">
            <a:r>
              <a:t>- https://persona-media.com/product/kaiya-brand-marketing-guide/</a:t>
            </a:r>
          </a:p>
          <a:p xmlns:a="http://schemas.openxmlformats.org/drawingml/2006/main">
            <a:r>
              <a:t>- https://www.books.com.tw/products/0010931418</a:t>
            </a:r>
          </a:p>
          <a:p xmlns:a="http://schemas.openxmlformats.org/drawingml/2006/main">
            <a:r>
              <a:t>- https://podcasts.apple.com/tw/podcast/%E4%BA%BA%E7%94%9F%E5%96%84%E6%95%97%E5%AD%B8/id1690000614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建議節奏：2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主持人提示：這是今天的主軸。整合行銷不是把聲量做大；媒體公關不是把版面買滿；危機公關也不是寫一篇漂亮聲明。三種工作都在處理同一件事：用策略、證據與行動累積信任。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https://www.persona-media.com/tw/5859/kai-integrated-marketing-company</a:t>
            </a:r>
          </a:p>
          <a:p xmlns:a="http://schemas.openxmlformats.org/drawingml/2006/main">
            <a:r>
              <a:t>- https://www.persona-media.com/5880/kai-public-relations-firm-principles</a:t>
            </a:r>
          </a:p>
          <a:p xmlns:a="http://schemas.openxmlformats.org/drawingml/2006/main">
            <a:r>
              <a:t>- https://www.persona-media.com/5599/kai-tang-save-corporate-crisis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建議節奏：2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主持人提示：請學生四選一舉手。四條路都可能進入整合行銷與公關，但每天做的事情、壓力來源和需要的能力很不同。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https://speech.aiboss.com.tw/2026-08-05/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建議節奏：1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主持人提示：先建立產業地圖。職稱在不同公司常常不同，先理解價值鏈與責任，再看職稱。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https://www.iabc.com/About/What-We-Do/Standards/Global-Standard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主持人提示：這三句都來自我的文章與實務：整合行銷是在品牌角度配適工具；公關進可攻、退可守，是放大器也是防火牆；危機處理則從面對問題、掌握事實與承擔責任開始。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https://www.persona-media.com/tw/5859/kai-integrated-marketing-company</a:t>
            </a:r>
          </a:p>
          <a:p xmlns:a="http://schemas.openxmlformats.org/drawingml/2006/main">
            <a:r>
              <a:t>- https://www.persona-media.com/5880/kai-public-relations-firm-principles</a:t>
            </a:r>
          </a:p>
          <a:p xmlns:a="http://schemas.openxmlformats.org/drawingml/2006/main">
            <a:r>
              <a:t>- https://www.persona-media.com/5599/kai-tang-save-corporate-crisis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主持人提示：品牌端通常更靠近內部決策與長期資產；代理商同時服務多案、節奏快；媒體端用公共性與新聞性判斷；創作者、研究、法務與製作則補足不同專業。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https://www.iabc.com/About/What-We-Do/Standards/Global-Standard</a:t>
            </a:r>
          </a:p>
          <a:p xmlns:a="http://schemas.openxmlformats.org/drawingml/2006/main">
            <a:r>
              <a:t>- https://speech.aiboss.com.tw/2026-08-05/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主持人提示：第一線最怕接到『幫我做一波』。我會先把需求推回市場、問題、受眾、定位、媒介配適與驗證；沒有這條決策鏈，內容再多也只是在消耗預算。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https://www.persona-media.com/tw/5859/kai-integrated-marketing-company</a:t>
            </a:r>
          </a:p>
          <a:p xmlns:a="http://schemas.openxmlformats.org/drawingml/2006/main">
            <a:r>
              <a:t>- https://persona-media.com/product/kaiya-brand-marketing-guide/</a:t>
            </a:r>
          </a:p>
          <a:p xmlns:a="http://schemas.openxmlformats.org/drawingml/2006/main">
            <a:r>
              <a:t>- https://amecorg.com/amecframework/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主持人提示：分享實務：大量時間用在確認需求、追資料、會議、修改、跟催與收尾。能在混亂中守住版本、期限與品質，是新人最快建立信任的方法。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https://speech.aiboss.com.tw/2026-08-05/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主持人提示：不要只看公司名氣。要問：新人能不能接觸 brief、客戶、數據與復盤？有沒有資深者改稿？能不能看到策略如何落到執行？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https://speech.aiboss.com.tw/2026-08-05/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主持人提示：第一份工作不是每天提大創意。常見任務是媒體名單、競品資料、會議紀錄、初稿、活動支援、監測與報表。每一件小事都在讓主管判斷能不能把更大的責任交給你。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https://www.prsa.org/docs/default-source/prssa-docs/chapter-firm-resources/ceprguidelines-2024.pdf</a:t>
            </a:r>
          </a:p>
          <a:p xmlns:a="http://schemas.openxmlformats.org/drawingml/2006/main">
            <a:r>
              <a:t>- https://speech.aiboss.com.tw/2026-08-05/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建議節奏：1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主持人提示：這段直接採用《品牌行銷勝經》的主張：品牌不是做出來的，是策略打造出來的。先把定位與顧客情境做對，再談傳播工具。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https://persona-media.com/product/kaiya-brand-marketing-guide/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主持人提示：我常把整合行銷比喻成大廚：不是因為冰箱裡有什麼就全部下鍋，而是先理解饕客需求與品牌要做的菜，再選擇廣告、公關、社群、活動或內容。這就是配適，不是堆疊。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https://www.persona-media.com/tw/5859/kai-integrated-marketing-company</a:t>
            </a:r>
          </a:p>
          <a:p xmlns:a="http://schemas.openxmlformats.org/drawingml/2006/main">
            <a:r>
              <a:t>- https://persona-media.com/product/kaiya-brand-marketing-guide/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主持人提示：《品牌行銷勝經》把方法拉成完整路徑：從生命階段與情境看需求，再做 New STP、360 品牌定位、體驗旅程與年度行銷行事曆。學生要理解，媒介選擇位於策略下游。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https://persona-media.com/product/kaiya-brand-marketing-guide/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主持人提示：這頁已從原本通用 brief 全面重排，並改成《品牌行銷勝經》的四個決策。講者可用同一品牌示範：誰在什麼情境需要它、要記住什麼、在哪個接觸點被證明、何時進場。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https://persona-media.com/product/kaiya-brand-marketing-guide/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主持人提示：依我對整合行銷的比喻，媒介都是食材：廣告放大、公關建立可信認知、創作者借力信任、活動創造體驗、自有服務負責兌現。不是每案都要全用，而是各自有清楚任務。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https://www.persona-media.com/tw/5859/kai-integrated-marketing-company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主持人提示：我在專欄裡把公關定義成『放大器也是防火牆』。公共關係不只等於媒體關係，還包括同仁、上下游、消費者、政府、非營利組織、董事會與股民。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https://www.persona-media.com/5880/kai-public-relations-firm-principles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主持人提示：公關與業配看似出現在同一個媒體，生態與效益卻不同。拿掉品牌名後仍有公共影響、變化、證據或人的後果，才有新聞價值；指定媒體與指定時間的曝光，更接近廣告或業配。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https://www.persona-media.com/5880/kai-public-relations-firm-principles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建議節奏：4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主持人提示：請學生選一個熟悉品牌，先說目標、情境與承諾，再選三種媒介。每個媒介都要說出任務；說不出任務的就拿掉。這比列一長串平台更接近真正的整合。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https://www.persona-media.com/tw/5859/kai-integrated-marketing-company</a:t>
            </a:r>
          </a:p>
          <a:p xmlns:a="http://schemas.openxmlformats.org/drawingml/2006/main">
            <a:r>
              <a:t>- https://persona-media.com/product/kaiya-brand-marketing-guide/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主持人提示：依 AMEC 把輸出、受眾反應與結果分開。業界進階能力之一，是在執行前就定義成功，不是活動結束才找最好看的數字。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https://amecorg.com/amecframework/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建議節奏：1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主持人提示：《危機公關炎上對策》的全局觀是：危機不是聲明稿問題，而是企業平日的品質、人事、紀錄、關係與應變能力，在高壓下被同時檢驗。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https://www.books.com.tw/products/0010931418</a:t>
            </a:r>
          </a:p>
          <a:p xmlns:a="http://schemas.openxmlformats.org/drawingml/2006/main">
            <a:r>
              <a:t>- https://www.persona-media.com/5599/kai-tang-save-corporate-crisis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主持人提示：先建立全局觀：A 風險管理、B 星火醞釀、C 危機爆發、D 媒體擴散、E 對外溝通、F 善後重建。它是一個循環，復盤後要把改善寫回下一輪預防。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https://www.books.com.tw/products/0010931418</a:t>
            </a:r>
          </a:p>
          <a:p xmlns:a="http://schemas.openxmlformats.org/drawingml/2006/main">
            <a:r>
              <a:t>- https://www.persona-media.com/5599/kai-tang-save-corporate-crisis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建議節奏：4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主持人提示：這是《危機公關炎上對策》的核心五大心法：追本溯源、利害關係人、機靈回應、組織操盤、偵查復盤。不是五個先後話術，而是五條要同時推進的工作線。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https://www.persona-media.com/5580/kai-tang-brand-public-relations-crisis-management-prsos</a:t>
            </a:r>
          </a:p>
          <a:p xmlns:a="http://schemas.openxmlformats.org/drawingml/2006/main">
            <a:r>
              <a:t>- https://www.books.com.tw/products/0010931418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主持人提示：WH 表不是只問新聞六何，而是檢查三軸：事件本身、企業作為、回應方式。資訊不足就標未知並承諾查明，不要把推測包裝成事實。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https://www.books.com.tw/products/0010931418</a:t>
            </a:r>
          </a:p>
          <a:p xmlns:a="http://schemas.openxmlformats.org/drawingml/2006/main">
            <a:r>
              <a:t>- https://www.persona-media.com/5580/kai-tang-brand-public-relations-crisis-management-prsos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建議節奏：4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主持人提示：Smart response 不是搶著講。能快速整合就公告完整說明時間；做不到就先說已確認事實、處理進度與下一次更新，並以單一發言維持一致節奏。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https://www.books.com.tw/products/0010931418</a:t>
            </a:r>
          </a:p>
          <a:p xmlns:a="http://schemas.openxmlformats.org/drawingml/2006/main">
            <a:r>
              <a:t>- https://www.persona-media.com/5580/kai-tang-brand-public-relations-crisis-management-prsos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建議節奏：3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主持人提示：危機操盤的主鏈是『認錯、負責、改善』。是否違法只是最低底線；企業還要處理營運責任、受影響者需求、尊嚴與社會觀感，並用可見行動證明改善。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https://www.books.com.tw/products/0010931418</a:t>
            </a:r>
          </a:p>
          <a:p xmlns:a="http://schemas.openxmlformats.org/drawingml/2006/main">
            <a:r>
              <a:t>- https://www.persona-media.com/5580/kai-tang-brand-public-relations-crisis-management-prsos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建議節奏：4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主持人提示：兩到三人一組，先不寫聲明。用 PRSOS 做四個決策：事實與證據、利害關係人優先順序、首次回應與更新時間、決策 owner 與後續監測。最後才把可負責的內容寫出去。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https://www.persona-media.com/5580/kai-tang-brand-public-relations-crisis-management-prsos</a:t>
            </a:r>
          </a:p>
          <a:p xmlns:a="http://schemas.openxmlformats.org/drawingml/2006/main">
            <a:r>
              <a:t>- https://www.books.com.tw/products/0010931418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建議節奏：1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主持人提示：最後回到職涯。讓學生知道可以從哪些位置進入、如何往策略與顧問層移動，以及在校期間要累積什麼。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https://www.iabc.com/about/what-we-do/certification</a:t>
            </a:r>
          </a:p>
          <a:p xmlns:a="http://schemas.openxmlformats.org/drawingml/2006/main">
            <a:r>
              <a:t>- https://www.prsa.org/docs/default-source/prssa-docs/chapter-firm-resources/ceprguidelines-2024.pdf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建議節奏：4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主持人提示：我的職涯不是從『顧問』這個頭銜開始，而是從每一份可被團隊接著使用的成果開始。新人先證明準確與可靠，再累積可用產出、專案責任與高風險判斷。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https://taiwankai.com/</a:t>
            </a:r>
          </a:p>
          <a:p xmlns:a="http://schemas.openxmlformats.org/drawingml/2006/main">
            <a:r>
              <a:t>- https://www.iabc.com/about/what-we-do/certification</a:t>
            </a:r>
          </a:p>
          <a:p xmlns:a="http://schemas.openxmlformats.org/drawingml/2006/main">
            <a:r>
              <a:t>- https://www.prsa.org/docs/default-source/prssa-docs/chapter-firm-resources/ceprguidelines-2024.pdf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建議節奏：10 分鐘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主持人提示：將這頁留在螢幕上進行最後問答。學生可以從官網看課程與著作、從人物誌看文章與人物故事、從人生善敗學聽長訪談，再依習慣追蹤社群或 LINE。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https://taiwankai.com/</a:t>
            </a:r>
          </a:p>
          <a:p xmlns:a="http://schemas.openxmlformats.org/drawingml/2006/main">
            <a:r>
              <a:t>- https://persona-media.com/</a:t>
            </a:r>
          </a:p>
          <a:p xmlns:a="http://schemas.openxmlformats.org/drawingml/2006/main">
            <a:r>
              <a:t>- https://podcasts.apple.com/tw/podcast/%E4%BA%BA%E7%94%9F%E5%96%84%E6%95%97%E5%AD%B8/id1690000614</a:t>
            </a:r>
          </a:p>
          <a:p xmlns:a="http://schemas.openxmlformats.org/drawingml/2006/main">
            <a:r>
              <a:t>- https://www.facebook.com/kaitangtw</a:t>
            </a:r>
          </a:p>
          <a:p xmlns:a="http://schemas.openxmlformats.org/drawingml/2006/main">
            <a:r>
              <a:t>- https://www.youtube.com/@kaiyeahtalk</a:t>
            </a:r>
          </a:p>
          <a:p xmlns:a="http://schemas.openxmlformats.org/drawingml/2006/main">
            <a:r>
              <a:t>- https://lin.ee/7QDXyhX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a45cbf2f824f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edeb64e80544d2" /><Relationship Type="http://schemas.openxmlformats.org/officeDocument/2006/relationships/slideLayout" Target="/ppt/slideLayouts/slideLayout1.xml" Id="Rd075a824739e4f3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75a824739e4f3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Kai Human Warm">
      <a:dk1>
        <a:srgbClr val="000000"/>
      </a:dk1>
      <a:lt1>
        <a:srgbClr val="FFFFFF"/>
      </a:lt1>
      <a:dk2>
        <a:srgbClr val="1A2332"/>
      </a:dk2>
      <a:lt2>
        <a:srgbClr val="D9D7D2"/>
      </a:lt2>
      <a:accent1>
        <a:srgbClr val="C4A6A6"/>
      </a:accent1>
      <a:accent2>
        <a:srgbClr val="A8BFA0"/>
      </a:accent2>
      <a:accent3>
        <a:srgbClr val="A8C4D6"/>
      </a:accent3>
      <a:accent4>
        <a:srgbClr val="C9B8D9"/>
      </a:accent4>
      <a:accent5>
        <a:srgbClr val="D4A76A"/>
      </a:accent5>
      <a:accent6>
        <a:srgbClr val="A96565"/>
      </a:accent6>
      <a:hlink>
        <a:srgbClr val="2B4C6F"/>
      </a:hlink>
      <a:folHlink>
        <a:srgbClr val="725E6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Kai Human War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96d608ac543f4" /><Relationship Type="http://schemas.openxmlformats.org/officeDocument/2006/relationships/image" Target="/ppt/media/image.png" Id="R0cc8d3a2a92e43f1" /><Relationship Type="http://schemas.openxmlformats.org/officeDocument/2006/relationships/notesSlide" Target="/ppt/notesSlides/notesSlide1.xml" Id="Ra809a0b95df247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808f51fa14dc9" /><Relationship Type="http://schemas.openxmlformats.org/officeDocument/2006/relationships/image" Target="/ppt/media/image.jpeg" Id="Re456f7c2dc904f12" /><Relationship Type="http://schemas.openxmlformats.org/officeDocument/2006/relationships/notesSlide" Target="/ppt/notesSlides/notesSlide2.xml" Id="R1eed49e74ce946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6cc6f36b84920" /><Relationship Type="http://schemas.openxmlformats.org/officeDocument/2006/relationships/notesSlide" Target="/ppt/notesSlides/notesSlide3.xml" Id="R42da95ca1ac149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5384f417e84f14" /><Relationship Type="http://schemas.openxmlformats.org/officeDocument/2006/relationships/notesSlide" Target="/ppt/notesSlides/notesSlide4.xml" Id="Rdcbb0d337d2a4c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dab64de4f24334" /><Relationship Type="http://schemas.openxmlformats.org/officeDocument/2006/relationships/image" Target="/ppt/media/image2.png" Id="Rb3333922cd094bc8" /><Relationship Type="http://schemas.openxmlformats.org/officeDocument/2006/relationships/notesSlide" Target="/ppt/notesSlides/notesSlide5.xml" Id="Rd00f4f40a25e43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b7de3fa0e5463e" /><Relationship Type="http://schemas.openxmlformats.org/officeDocument/2006/relationships/notesSlide" Target="/ppt/notesSlides/notesSlide6.xml" Id="Rfc9c4a6ffbb74d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6e28160c6448ad" /><Relationship Type="http://schemas.openxmlformats.org/officeDocument/2006/relationships/notesSlide" Target="/ppt/notesSlides/notesSlide7.xml" Id="R3d9f196afb4a48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f422c8743d4d84" /><Relationship Type="http://schemas.openxmlformats.org/officeDocument/2006/relationships/notesSlide" Target="/ppt/notesSlides/notesSlide8.xml" Id="Ra959fc85b543460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7c16f2c9f74d2d" /><Relationship Type="http://schemas.openxmlformats.org/officeDocument/2006/relationships/notesSlide" Target="/ppt/notesSlides/notesSlide9.xml" Id="R2e2e001e921046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07b1825a2049f6" /><Relationship Type="http://schemas.openxmlformats.org/officeDocument/2006/relationships/notesSlide" Target="/ppt/notesSlides/notesSlide10.xml" Id="Raea10e03b71e420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9495ee27f4669" /><Relationship Type="http://schemas.openxmlformats.org/officeDocument/2006/relationships/notesSlide" Target="/ppt/notesSlides/notesSlide11.xml" Id="R65e90615a71043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9cfeceea024a96" /><Relationship Type="http://schemas.openxmlformats.org/officeDocument/2006/relationships/image" Target="/ppt/media/image3.png" Id="Ref878d8b6aaa469d" /><Relationship Type="http://schemas.openxmlformats.org/officeDocument/2006/relationships/notesSlide" Target="/ppt/notesSlides/notesSlide12.xml" Id="R91416ff1ca4f433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d0551aff4745ff" /><Relationship Type="http://schemas.openxmlformats.org/officeDocument/2006/relationships/notesSlide" Target="/ppt/notesSlides/notesSlide13.xml" Id="R10a1a500460b43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eeabdd08e14b23" /><Relationship Type="http://schemas.openxmlformats.org/officeDocument/2006/relationships/notesSlide" Target="/ppt/notesSlides/notesSlide14.xml" Id="R5ec24f2fbfec477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d4df4b79f4468" /><Relationship Type="http://schemas.openxmlformats.org/officeDocument/2006/relationships/notesSlide" Target="/ppt/notesSlides/notesSlide15.xml" Id="Ra86090666ce547d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0c8914828449a7" /><Relationship Type="http://schemas.openxmlformats.org/officeDocument/2006/relationships/notesSlide" Target="/ppt/notesSlides/notesSlide16.xml" Id="R939a5df1c96d455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67e968d0474e51" /><Relationship Type="http://schemas.openxmlformats.org/officeDocument/2006/relationships/notesSlide" Target="/ppt/notesSlides/notesSlide17.xml" Id="R062d1cdbbcb54c5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4a6e916ca84900" /><Relationship Type="http://schemas.openxmlformats.org/officeDocument/2006/relationships/notesSlide" Target="/ppt/notesSlides/notesSlide18.xml" Id="R8fd4c33afb204ad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67f7d0880445f" /><Relationship Type="http://schemas.openxmlformats.org/officeDocument/2006/relationships/notesSlide" Target="/ppt/notesSlides/notesSlide19.xml" Id="Rb3726ee397cf4de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5d07d9b3a4c34" /><Relationship Type="http://schemas.openxmlformats.org/officeDocument/2006/relationships/notesSlide" Target="/ppt/notesSlides/notesSlide20.xml" Id="R2b687f52d6cd46f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a39faf9124295" /><Relationship Type="http://schemas.openxmlformats.org/officeDocument/2006/relationships/image" Target="/ppt/media/image4.png" Id="R23bdff9266114cd1" /><Relationship Type="http://schemas.openxmlformats.org/officeDocument/2006/relationships/notesSlide" Target="/ppt/notesSlides/notesSlide21.xml" Id="R98452718c084410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0a699ae2b245dd" /><Relationship Type="http://schemas.openxmlformats.org/officeDocument/2006/relationships/notesSlide" Target="/ppt/notesSlides/notesSlide22.xml" Id="Ra06336a7c7a24d2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87a6324334b44" /><Relationship Type="http://schemas.openxmlformats.org/officeDocument/2006/relationships/notesSlide" Target="/ppt/notesSlides/notesSlide23.xml" Id="Rb9161cf32f0f4e1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6c990b3cbc448c" /><Relationship Type="http://schemas.openxmlformats.org/officeDocument/2006/relationships/notesSlide" Target="/ppt/notesSlides/notesSlide24.xml" Id="Rc461ab75646b4a8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0eb68b86ab4e02" /><Relationship Type="http://schemas.openxmlformats.org/officeDocument/2006/relationships/notesSlide" Target="/ppt/notesSlides/notesSlide25.xml" Id="R6411bb9abffa43c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acb3f186dc4987" /><Relationship Type="http://schemas.openxmlformats.org/officeDocument/2006/relationships/notesSlide" Target="/ppt/notesSlides/notesSlide26.xml" Id="Rb729c1e9fb9b4ea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d230c56ea4803" /><Relationship Type="http://schemas.openxmlformats.org/officeDocument/2006/relationships/notesSlide" Target="/ppt/notesSlides/notesSlide27.xml" Id="R4bba0635221c48f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9d583373a4215" /><Relationship Type="http://schemas.openxmlformats.org/officeDocument/2006/relationships/image" Target="/ppt/media/image5.png" Id="R0b64baa564ee4fe6" /><Relationship Type="http://schemas.openxmlformats.org/officeDocument/2006/relationships/notesSlide" Target="/ppt/notesSlides/notesSlide28.xml" Id="R3e7500ddfc20419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8a715224b9461c" /><Relationship Type="http://schemas.openxmlformats.org/officeDocument/2006/relationships/notesSlide" Target="/ppt/notesSlides/notesSlide29.xml" Id="R00cee4d45fed423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6e830587784426" /><Relationship Type="http://schemas.openxmlformats.org/officeDocument/2006/relationships/image" Target="/ppt/media/image6.png" Id="Rbfd7ee3126664803" /><Relationship Type="http://schemas.openxmlformats.org/officeDocument/2006/relationships/image" Target="/ppt/media/image7.png" Id="Rbd21547d4db6493c" /><Relationship Type="http://schemas.openxmlformats.org/officeDocument/2006/relationships/notesSlide" Target="/ppt/notesSlides/notesSlide30.xml" Id="R36003eb8d5d249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A23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8E3ADA-2F45-4A7B-A3F0-55219347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812866-F41E-4703-8933-9C2BB386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c8d3a2a92e43f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726A6-9CAF-4822-8CC8-627F9CD5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42950"/>
            <a:ext cx="12573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7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505FF6-6E88-4CAE-BA79-2870D779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90600"/>
            <a:ext cx="666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NCCU GCIT · 2026.12.14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D4D83-33AF-41C2-BAF3-6DE3E9C6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619125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95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495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Inside Integrated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95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495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Marketing &amp; PR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254CA2-9593-4C07-A08E-24C72AB1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619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85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走進整合行銷與公關現場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99079-BF0E-4818-8634-B949FBF2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71900"/>
            <a:ext cx="6572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Real-World Practice, Crisis Response &amp; Career Paths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DAF0B2-AB87-4892-B95D-FFC9D241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0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FAFAF8"/>
                </a:solidFill>
                <a:latin typeface="Aptos"/>
                <a:ea typeface="Aptos"/>
                <a:cs typeface="Aptos"/>
              </a:rPr>
              <a:t>第一線實務、危機處理與職涯路徑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43370D-1ABA-4002-9D04-CF628861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911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AFAF8"/>
                </a:solidFill>
                <a:latin typeface="Aptos"/>
                <a:ea typeface="Aptos"/>
                <a:cs typeface="Aptos"/>
              </a:rPr>
              <a:t>Kai Tang · HIM Founder · Persona Media Publisher · Benyi Technology Co-founder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E382C-E85F-4364-BC19-661172AE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95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唐源駿 凱爺｜捷思整合行銷｜人物誌｜本一科技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F9813C-EBB2-4D28-9C00-9E335C6B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0A3FB-8ED3-4AA5-B8EE-906ECEE42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572522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72C77B4-908B-4DF2-8653-7E4AAF6F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6DAFF9-6FF4-4AAB-A715-03339230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EB22F2-341C-439C-B428-15DD7085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8BB5B-ADF4-4D35-8B92-55647578F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ABOUT THE SPEAKER  ｜  講者自我介紹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126FE-E0A0-46D7-9C8E-20E5FF02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14400"/>
            <a:ext cx="666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4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Kai Tang builds strategy, ventures, and trust assets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81AFA7-343A-4177-ACB3-682BA260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57350"/>
            <a:ext cx="676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唐源駿 凱爺：策略顧問、創業者、媒體發行人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0E577-AAA6-47F8-BE96-45AE7CE5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24100"/>
            <a:ext cx="571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CBF4E-A445-4D72-AF7C-2EBBED4DB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050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Heuristic Integrated Marketing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捷思整合行銷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13FB9A-D555-4F7C-919F-E9B5BF668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479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Founder · Brand strategy, IMC, media relations, and crisis counsel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8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創辦人｜品牌策略、整合行銷、媒體公關與危機顧問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9002D3-66CF-4024-8BA4-3B755080E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67050"/>
            <a:ext cx="571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81FF1B-4DFB-4836-BC4D-E72A0737B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48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Benyi Technology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本一科技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412DA3-FFE0-439C-910F-3050D373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909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Co-founder · Human-centered AI healthcare products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8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共同創辦人｜以人為本的 AI 醫療產品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0B765F-AD95-4BAF-BDF4-5D416659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571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C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030172-6D52-4125-82BE-116EAD07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909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Persona Media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人物誌 Persona Media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7F535C-A926-4B45-8E93-72E7C8B8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338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Publisher · Profiles, public-interest stories, and knowledge preservation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8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發行人｜人物專訪、公共議題與知識保存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546202-C083-43D6-B997-0DE6E14A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52950"/>
            <a:ext cx="571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B8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A7C599-0FFF-47E5-A1C8-F9DC571F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339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Life Lessons from Failure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人生善敗學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F80BED-DDCF-4545-9694-849ED2735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768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Host · Honest conversations about failure, choice, and resilience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8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主持人｜深談失敗、選擇、韌性與人生故事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EA0D8A-F182-4427-A61E-C7CBA943D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238250"/>
            <a:ext cx="3371850" cy="3181350"/>
          </a:xfrm>
          <a:prstGeom xmlns:a="http://schemas.openxmlformats.org/drawingml/2006/main" prst="roundRect">
            <a:avLst>
              <a:gd name="adj" fmla="val 5988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56f7c2dc904f12"/>
          <a:srcRect xmlns:a="http://schemas.openxmlformats.org/drawingml/2006/main" l="0" t="10921" r="0" b="109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72450" y="1390650"/>
            <a:ext cx="3067050" cy="2876550"/>
          </a:xfrm>
          <a:prstGeom xmlns:a="http://schemas.openxmlformats.org/drawingml/2006/main" prst="roundRect">
            <a:avLst>
              <a:gd name="adj" fmla="val 5960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C422E6-871E-4C73-BB72-5983D94A2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610100"/>
            <a:ext cx="33718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2B4C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D53E6F-CBB2-4D46-BC3C-92D05A87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762500"/>
            <a:ext cx="1028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05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15+ years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05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15 年以上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DDB4D1-3FE0-4E64-9850-5F9668F71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762500"/>
            <a:ext cx="1028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05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100+ brands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05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百餘品牌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172195-59B7-4601-9BD1-418A6B53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4762500"/>
            <a:ext cx="1028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05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3 books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05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3 本著作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901C4B-AB98-428E-ACB2-D8875501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62600"/>
            <a:ext cx="10668000" cy="590550"/>
          </a:xfrm>
          <a:prstGeom xmlns:a="http://schemas.openxmlformats.org/drawingml/2006/main" prst="roundRect">
            <a:avLst>
              <a:gd name="adj" fmla="val 22581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6423E1-23F4-44E9-971D-EFFDE77B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340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BOOKS  ｜  著作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ED89FF-20F3-46B9-B1C3-DD9D0738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15000"/>
            <a:ext cx="866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《從零元到億元的品牌淬鍊之路》  ·  《危機公關炎上對策》  ·  《品牌行銷勝經》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3FD60FE-3DB9-43CF-9B59-340A95C3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531A43-1601-4974-862A-68C5CDDC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608411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A69633-A7F8-45F5-99AB-E9563DCC8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C63B4-A855-40ED-A22A-9E3C703F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8954D-2084-479E-9017-1DDD54DF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C93EC0-3C5A-41B8-8560-C0DB351D1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THE INDUSTRY REALITY  ｜  產業現實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6AC8FC-1505-413D-B49F-945AE61C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0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Communication is not the business of noise.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0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It is the business of trust.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EC87BA-05F5-4DFE-A802-AD3D539F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859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傳播不是製造聲量，而是經營信任。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0B6A1-1016-4503-9572-425EA380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10287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4CDCB-7E86-4493-A8F1-72B3403B3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05150"/>
            <a:ext cx="9810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Every campaign, media story, stakeholder conversation, and crisis response either deposits trust—or withdraws it.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每一次行銷活動、媒體報導、利害關係人溝通與危機回應，都在存入信任，或提領信任。</a:t>
            </a:r>
          </a:p>
        </p:txBody>
      </p:sp>
    </p:spTree>
    <p:extLst>
      <p:ext uri="{BB962C8B-B14F-4D97-AF65-F5344CB8AC3E}">
        <p14:creationId xmlns:p14="http://schemas.microsoft.com/office/powerpoint/2010/main" val="6437157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2BC91-F0B3-4683-B107-97B5A05D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F1252-5ACB-4CFF-8373-F4E7A0E96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6AFCC-FC25-4321-BB99-BA7EC244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C7CD7A-EC10-4679-AFB6-1538BA35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LIVE POLL  ｜  現場投票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3B0BCD-0BA9-4C88-837D-AB4FD662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Which work would you actually want to do?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4CE30E-6740-484B-B448-A85347463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你真正想做的是哪一種工作？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3A1E1D-31D2-47B4-BDF9-0F7986D62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47900"/>
            <a:ext cx="108585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E3B964-B64B-45C5-A940-1683A7AB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6098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07F099-54CC-46DA-833F-A33C4852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6098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Plan an integrated campaign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規劃整合行銷活動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E295F-D20F-4C33-823B-9A64DE07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6098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57DF82-750A-4378-89FE-E8EF5717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26098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Build relationships with reporters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經營記者與媒體關係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DF249C-1A74-497C-9903-1996F33F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433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812CE0-7CB0-42B4-9CD0-8A75E9AD7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9433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Coordinate a live crisis response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協調即時危機應變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9DB02-EBB9-4DCD-B194-1597EC804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9433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783850-88D5-46AF-A28D-49298D223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39433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Measure what changed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衡量傳播造成的改變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13F335-AB22-49A3-B1B6-0BB699BD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105400"/>
            <a:ext cx="923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Your answer points to a different role—not a different level of prestige.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答案指向不同角色，不代表誰比較高級。</a:t>
            </a:r>
          </a:p>
        </p:txBody>
      </p:sp>
    </p:spTree>
    <p:extLst>
      <p:ext uri="{BB962C8B-B14F-4D97-AF65-F5344CB8AC3E}">
        <p14:creationId xmlns:p14="http://schemas.microsoft.com/office/powerpoint/2010/main" val="1376056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A23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2881F0-CB08-4747-A2A5-A91F685E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BF494D-569E-48DF-97BE-743EDE39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33922cd094bc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CE797-2EB8-438A-9402-01A2D673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285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60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960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D83BC9-4121-46CD-82CD-1B6A3DC3A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390650"/>
            <a:ext cx="781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See the whole industry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3B6E57-D321-4540-9259-2657011C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152650"/>
            <a:ext cx="800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先看懂整個產業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A3FDE-C552-48D4-88D7-A76117947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876550"/>
            <a:ext cx="809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Choose a career by the problem you want to solve—not by the job title alone.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88944C-612C-4024-8200-4725E8F6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14750"/>
            <a:ext cx="8096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AFAF8"/>
                </a:solidFill>
                <a:latin typeface="Aptos"/>
                <a:ea typeface="Aptos"/>
                <a:cs typeface="Aptos"/>
              </a:rPr>
              <a:t>用你想解決的問題選職涯，不要只看職稱。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1266A8-65EE-4CF5-BCFA-06FCA6D8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36995C-747D-402E-B61D-E0054488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538243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1D1364-C59F-4A9F-8750-11006745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8F7105-29B3-477D-8EA0-653A28930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33C36A-952F-46EA-9220-6BC9C0CE4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87938-1881-4008-8F16-64C537987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THREE PROFESSIONS  ｜  三種專業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C2A8E8-23E3-4BF4-A672-42ED7BA7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Three jobs. One shared currency: trust.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BF25AD-7050-4ACC-998C-FF804DED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三種工作，共用同一種貨幣：信任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5BEE7A-2F60-4BF3-B742-F2C14191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EE3CF-447D-4759-AB3A-8F6A9AC0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Integrated Marketing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整合行銷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AE1033-DA4F-4C26-9565-B4BF113C9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Choose the best mix of tools from the brand’s point of view.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從品牌角度配適工具，做出最佳效益組合。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EAA9ED-BB17-456D-BD34-AB6AEECB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571750"/>
            <a:ext cx="190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53BB92-1D56-4306-A02C-91DF038FF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A9C65F-B792-41FA-960F-FA4E99B3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Media &amp; Public Relations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媒體與公共關係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C18882-7CEE-46F3-91E0-A8429039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Act as an amplifier in good times—and a firewall when risk rises.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順境是放大器，風險升高時是防火牆。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FC994E-0697-489B-B382-25692A5A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571750"/>
            <a:ext cx="190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B47774-5F92-49D2-8DB8-73C6032C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80A879-F089-4FCE-A955-3526062C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Crisis &amp; Reputation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危機與聲譽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93755B-F958-4B26-9E72-A774B85D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Face the problem, rebuild the facts, take responsibility, and repair.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面對問題、重建事實、承擔責任並完成修復。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A75ABC-14E8-490A-9BBC-F2EC14FB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The disciplines connect, but their daily decisions and pressure are different.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三者互相連結，但每天做的決策與承受的壓力並不相同。</a:t>
            </a:r>
          </a:p>
        </p:txBody>
      </p:sp>
    </p:spTree>
    <p:extLst>
      <p:ext uri="{BB962C8B-B14F-4D97-AF65-F5344CB8AC3E}">
        <p14:creationId xmlns:p14="http://schemas.microsoft.com/office/powerpoint/2010/main" val="7091846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F97F6-82EF-4C25-959C-59E8B1D9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739541-9DED-4FC5-ADED-56260EDE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2636A-610F-4001-81D7-A1B2AA9E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7271E5-9DBA-48FF-BDCC-1A0DCBA0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THE INDUSTRY ECOSYSTEM  ｜  產業生態系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4D6221-BA40-498F-80BB-B4A447704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One assignment moves through many owners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8C225-D8F8-4764-92B1-FFD96C92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一個案子會經過許多不同負責人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1160BF-8FC1-44A7-A5E0-A34FCED1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857500"/>
            <a:ext cx="2476500" cy="1143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B4C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579DC8-6F88-4ABC-93E8-82303158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105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ONE SHARED EVENT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同一事件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CCEF57-5A5E-4A9D-BCB3-7587909D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765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Brand / in-house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品牌端／企業內部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80E901-EF32-4D56-9B17-DCD7CBF5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Agency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代理商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BD055F-D445-4BBB-A7AF-EBA12996E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4765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Newsroom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新聞媒體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B6316F-FC8D-4BAA-AC06-15F673D0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2672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Creators / platforms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創作者／平台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5F8A52-6CAA-449C-9074-C090A7311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625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Research / legal / production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研究／法務／製作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A1C788-904B-4AF4-91B5-FC928648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524500"/>
            <a:ext cx="876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1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Career choices differ by who you serve, what you own, and how close you are to the decision.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1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職涯差異來自你服務誰、負責什麼，以及離決策有多近。</a:t>
            </a:r>
          </a:p>
        </p:txBody>
      </p:sp>
    </p:spTree>
    <p:extLst>
      <p:ext uri="{BB962C8B-B14F-4D97-AF65-F5344CB8AC3E}">
        <p14:creationId xmlns:p14="http://schemas.microsoft.com/office/powerpoint/2010/main" val="14833581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6D6646-2135-45AB-8572-FD4992D29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D93E3-7CF5-4FB2-862E-6B9E00A1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6706AB-F260-4F1C-BB6A-A81CF39CC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CD9818-23A5-447B-92D9-7B6CAB3C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THE VALUE CHAIN  ｜  價值鏈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F62755-EFAE-477D-93B9-E85BBDAF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 campaign is a decision chain—not a content factory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46DAF5-0108-47BD-86DE-3CBB7C17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行銷活動是決策鏈，不是內容工廠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E5B5D-ABDA-44F8-92B8-31DD97C57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56CA03-8DC6-4211-982E-CE0907B0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B05F6A-F9C4-4AB1-B7EE-6198C638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Read the market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讀懂市場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0F6774-C0AC-4946-92BC-EC353FC0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AAF359-A711-496B-A536-CF4722CB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C613D9-2E16-409A-88AA-CAB20F640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Define the problem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定義問題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95680E-6FEA-4CF8-AB33-F848E3FB7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935AD3-2A59-41AA-841B-3405F7C2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1ACF88-AFCB-402E-A78E-7E7A8D83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Choose the audience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選擇受眾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52DC1D-7F9F-4300-9D76-835F38FC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96B7A7-5178-4A0A-A909-954F45E9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46C0E-7720-4DFE-A6E6-344491BC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Set the position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建立定位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996EEE-D0D7-4651-9F80-8B1EE5D2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B147CA-F451-4311-801C-03938BA2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798AE6-31AF-4C3E-AA44-AB17BE10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Match the media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配適媒介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7B973C-7EC1-4FF8-9510-23803FEB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6C66D4-8A10-4A07-A476-E2695481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0FF81C-2B1A-47CC-9645-110229DA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Verify the change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驗證改變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CFC651-9733-4C48-8563-08F6C876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57750"/>
            <a:ext cx="942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Visible content is the result. Value comes from the decisions that make it coherent.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內容是可見的結果；讓內容前後一致的決策，才是真正價值。</a:t>
            </a:r>
          </a:p>
        </p:txBody>
      </p:sp>
    </p:spTree>
    <p:extLst>
      <p:ext uri="{BB962C8B-B14F-4D97-AF65-F5344CB8AC3E}">
        <p14:creationId xmlns:p14="http://schemas.microsoft.com/office/powerpoint/2010/main" val="608813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B32EC5F-10A9-4B69-88F2-633199F8B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E2024-F071-4756-8D8F-35E4FCCC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EC63A9-BCC7-432E-96FE-9E078FC12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8E7D3-3971-4DBA-A154-028B4037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A REAL WORK WEEK  ｜  真實的一週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42F921-2CE4-418A-95C9-0A80F3D8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Most work happens between launches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8A1C1-5699-4FC9-BDB0-59661E8A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多數工作發生在兩次上線之間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B414C4-3615-4ECF-B96E-862467AE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F51235-E72F-4CC6-838C-0AF56D71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EFD30-8845-4F17-A053-A259BBE6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Brief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接收需求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CBDC27-C525-432C-B114-C34ED5B0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F889EA-3E86-4293-8AE8-107BD0DA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E01C0A-A9E3-4A58-BB52-2FDFA062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Research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研究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F11140-5DD5-4330-B1D0-AC053EE6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BFD9AB-D4A5-4BE2-A281-D51072DE2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6D3CE8-0FA3-4AE9-9C42-1EB34576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Align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對齊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48180F-13CE-424E-84A9-075C6B731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DE0E9-E778-42F5-A74E-6A6D43B68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2030EC-D0E3-4AEB-BA49-17798CE1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Draft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起草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729AC7-7871-4BF1-BB46-F6B9A7C2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8A3C9A-E1A1-43C3-9B92-31499E67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0EED40-DF8B-4031-86AC-61CF5E331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Revise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修改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CDAC58-1250-4F6C-9A53-57A42DF3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528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D699B8-3490-4AE8-AFA6-57FA477C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5765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235A18-79E7-4CA3-9412-FAF90C57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98145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Pitch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提案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19E33D-1C58-4BEB-B9C0-CF8C67BB0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9528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E42B73-7222-4B2E-A96A-81BC01A43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05765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5FA56D-7024-4AB8-8FAC-B4E42918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98145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Launch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上線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A172F1-8344-4EB0-8FD5-DACA79FA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9528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FFEC98-5FC2-4E1E-98DD-3A917D46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05765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0D6DC91-A684-404A-B73A-02C0E575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8145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Monitor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監測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5B50959-0B6B-41B5-82A1-AA6B55B2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9528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145CE77-47EC-4DC1-B6BC-B08B257FA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5765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EBD2ABA-C88A-4AB0-B5DD-14987394B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98145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Report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報告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0063C4B-E1E0-4665-9BE0-7DEA0DDE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952875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FCD2BA4-4C43-4CA7-A2BD-5F36B20B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05765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B759BAD-A63D-4645-A7CE-9407E509A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981450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Repair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修復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B7D966D-E6FA-431A-B192-CD643D3EE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Creative work matters. Coordination, follow-through, and version control make it usable.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創意很重要；協調、跟進與版本管理，讓創意真正可用。</a:t>
            </a:r>
          </a:p>
        </p:txBody>
      </p:sp>
    </p:spTree>
    <p:extLst>
      <p:ext uri="{BB962C8B-B14F-4D97-AF65-F5344CB8AC3E}">
        <p14:creationId xmlns:p14="http://schemas.microsoft.com/office/powerpoint/2010/main" val="6077539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5BB9C5-0045-4C8D-95B1-063A3443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A6F28B-107F-41FE-92AC-800B27D21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8A722D-9F5C-492F-AB70-C4AD6797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C0B526-B609-46B8-AEBF-DC789A61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WHERE YOU MAY WORK  ｜  你可能在哪裡工作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82B5EB-A8EE-4CDB-B5C4-DF500BAA2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Different organizations train different muscles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8D1F4B-1A67-481A-9F21-525D4411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不同組織會訓練不同肌肉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B5A1A3-08D6-4B70-804B-A75C703F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05050"/>
            <a:ext cx="495300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3B43A-3336-42C1-98B4-81CC3CC1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38400"/>
            <a:ext cx="4457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IMC / Creative Agency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整合／創意代理商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105E43-C44D-435A-BBB5-A857A919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52750"/>
            <a:ext cx="4457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Campaign idea, account service, content, production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活動創意、客戶服務、內容與製作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5D0614-6D16-428D-BB20-BEDEFE63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495300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D27260-047B-42E0-89BD-3BB546C5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4457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Media Agency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媒體代理商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F9B76C-FEC5-4839-998C-B5C3D7C7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952750"/>
            <a:ext cx="4457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Audience planning, buying, optimization, reporting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受眾規劃、採買、優化與報告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92B44-7AEA-49E1-A394-49B39946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495300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3DE942-4F1A-4390-846C-72C735D4F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00500"/>
            <a:ext cx="4457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PR / Communications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公關／傳播公司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5B21B-4D90-4B43-BA97-4D673641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14850"/>
            <a:ext cx="4457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Media, issues, stakeholders, reputation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媒體、議題、利害關係人與聲譽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983F82-5121-4083-85FC-D2372EE77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867150"/>
            <a:ext cx="495300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46D65C-FBFF-464A-B20B-0D00FB1C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4457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C9B8D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9B8D9"/>
                </a:solidFill>
                <a:latin typeface="Aptos"/>
                <a:ea typeface="Aptos"/>
                <a:cs typeface="Aptos"/>
              </a:rPr>
              <a:t>Specialist Shop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C9B8D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9B8D9"/>
                </a:solidFill>
                <a:latin typeface="Aptos"/>
                <a:ea typeface="Aptos"/>
                <a:cs typeface="Aptos"/>
              </a:rPr>
              <a:t>專業型公司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CA6E15-DAE7-40C1-8DB8-3778AA526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514850"/>
            <a:ext cx="4457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Social, influencer, events, research, public affairs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社群、網紅、活動、研究與公共事務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01DF61-975B-42B4-8FC4-35599748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530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Your first environment shapes your habits more than your first title.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第一個環境養成的習慣，往往比第一個職稱更重要。</a:t>
            </a:r>
          </a:p>
        </p:txBody>
      </p:sp>
    </p:spTree>
    <p:extLst>
      <p:ext uri="{BB962C8B-B14F-4D97-AF65-F5344CB8AC3E}">
        <p14:creationId xmlns:p14="http://schemas.microsoft.com/office/powerpoint/2010/main" val="9631964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A7EA63-2668-4723-AE05-F22016CC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88356C-3D9F-44E6-9B3A-1E264784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BD46AB-FC64-4B57-996A-04188E80C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750AA0-D1B2-4640-9BED-3EAFC2CEC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ENTRY-LEVEL REALITY  ｜  新人的真實工作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83605-CDE7-4C5D-8390-02B0759A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Reliability comes before originality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FF7243-9F68-4AD9-A2DC-378F6C42C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可靠，會比原創更早被看見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2DB9FD-2051-496D-B564-BEFEA645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28900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A junior is trusted when the team can safely build on their work.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團隊能放心接著使用你的成果，你就開始被信任。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DC52F4-8D95-404C-B54D-F10B4D4E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76500"/>
            <a:ext cx="285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B02E1-6F02-4077-BD28-C0FB17D24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146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01  Research accurately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研究準確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DC1A2F-2E8D-4EB9-A375-8E684908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02  Draft something usable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交出可用初稿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2F97BA-6732-4A62-B0BA-74962D65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624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03  Record decisions and follow up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記錄決策並跟進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92A2C-EBB9-41ED-951C-75B2D9DF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863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04  Check details before handoff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交接前檢查細節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8B34F-46FE-4BAB-A531-0D500531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4102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05  Raise risks early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提早揭露風險</a:t>
            </a:r>
          </a:p>
        </p:txBody>
      </p:sp>
    </p:spTree>
    <p:extLst>
      <p:ext uri="{BB962C8B-B14F-4D97-AF65-F5344CB8AC3E}">
        <p14:creationId xmlns:p14="http://schemas.microsoft.com/office/powerpoint/2010/main" val="70753649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A23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C98DA6-8A4C-4246-9437-BA4C101D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FF194C-8432-4FDB-B35A-1242DCE8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878d8b6aaa469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E3F7F-55AE-4AFE-BBB3-9CF6A56E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285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60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960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E8BEC5-82CF-47E7-AC93-0AE29AB2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390650"/>
            <a:ext cx="781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A brand is built by strategy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4B6308-E622-4475-B56E-4D6AF147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152650"/>
            <a:ext cx="800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品牌是策略打造出來的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401EE7-932C-4E4A-801A-EE3487E1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876550"/>
            <a:ext cx="809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Before choosing media, decide who matters, what you stand for, and what experience must prove 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01762B-C39B-41D4-B320-5E37BB04D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14750"/>
            <a:ext cx="8096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AFAF8"/>
                </a:solidFill>
                <a:latin typeface="Aptos"/>
                <a:ea typeface="Aptos"/>
                <a:cs typeface="Aptos"/>
              </a:rPr>
              <a:t>先決定誰重要、品牌代表什麼、體驗如何證明，再選擇媒介。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179E45-80F4-45EE-A020-EFC6F98A2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07B5F4-A699-473D-BDF4-4435C1C7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8273846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CEA908-6692-44A3-8FA2-78B0CC35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8DF62-8051-41F9-8915-BCFDB362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258FA3-781C-474F-9325-F29AF307B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B81F23-CD24-4CCE-BE7D-C2365FCE5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KAI’S IMC METAPHOR  ｜  凱爺的整合行銷比喻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3845D4-9E86-4BB7-9BB1-1720E7274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Integrated marketing is the work of a chef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61777-48A8-4FFB-A45D-84CD3FF4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整合行銷，就是大廚的工作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EE8A7-CB35-455E-ACDA-99E5DBE6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28900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Start with the diner and the dish. Then choose the ingredients—not the other way around.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先理解饕客與要做的菜，再挑選食材；不要反過來。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A9E07C-0904-4B9C-AD8D-B39F576E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76500"/>
            <a:ext cx="285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D8D8BD-742E-4BCA-885E-766B6C3F7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146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01  Brand objective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品牌目標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67903-2E73-4475-8F21-0A72C4E09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02  Life stage × situation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生命階段 × 情境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8EF594-8F38-4508-87F5-C4BEAC5A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624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03  Core promise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核心承諾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E02943-5362-4A77-B593-32F274C05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863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04  Best-fit media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最適媒介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4D0FAC-50AF-4B16-B329-0E33B23A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4102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05  Synergy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綜效</a:t>
            </a:r>
          </a:p>
        </p:txBody>
      </p:sp>
    </p:spTree>
    <p:extLst>
      <p:ext uri="{BB962C8B-B14F-4D97-AF65-F5344CB8AC3E}">
        <p14:creationId xmlns:p14="http://schemas.microsoft.com/office/powerpoint/2010/main" val="73106540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2A8539-F471-40E0-858D-46C3A043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CAD5A0-F20A-4441-A128-F53122C1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88159F-6F98-43DD-8645-1D5471CE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A5892B-D420-405F-9A42-74794599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THE BRAND NORTH STAR  ｜  品牌北極星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742761-61B6-4B5C-826F-2F31B6C6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0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Strategy moves from human context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0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to market action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F0098-E39D-4761-ACCB-745A4D4F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859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策略從人的情境，一路走到市場行動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DBC91-ADC2-4637-8F0E-B829F200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625E2-DC8C-4C34-A357-25FD945F2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765711-F497-4EBD-BE30-1CAFAFC7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Life stage × situation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生命階段 × 情境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33588C-8173-4DA7-9CB1-DC484764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58A080-6D51-40AF-911C-8298AF31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B06A62-B66E-490D-B891-AB0FC92C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New STP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New STP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6276B0-E64C-4F0B-86EF-84D246FE1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6ABE7A-4296-4433-99A0-A38FA15EA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98EE9-37D4-4699-BB32-000A5B556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360° positioning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360 品牌定位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F3859B-6EF5-43FD-BAF6-DD076126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A0E6A9-0C67-48E1-A601-0A297E0B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FAC05E-23C7-4796-B413-1C297A889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10-stage experience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體驗設計十大階段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5A7911-650B-4049-AD3F-76364C03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DF64BF-3520-4EAA-AEC6-965E7CDCD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012201-24FB-42AB-B175-0D64B258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Annual marketing calendar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年度行銷行事曆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9FCB4F-D0AC-4984-8D52-1CEB32E0F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57750"/>
            <a:ext cx="942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A media plan is downstream of brand positioning—not a substitute for it.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媒介規劃位於品牌定位下游，不能取代品牌定位。</a:t>
            </a:r>
          </a:p>
        </p:txBody>
      </p:sp>
    </p:spTree>
    <p:extLst>
      <p:ext uri="{BB962C8B-B14F-4D97-AF65-F5344CB8AC3E}">
        <p14:creationId xmlns:p14="http://schemas.microsoft.com/office/powerpoint/2010/main" val="17753525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D7BA4B-2A09-4E35-9253-C36F7C22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E04CCB-F403-4DCB-AC73-D43C4975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FAA1F3-310F-44C9-B4DE-F2071116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A3EC1-99F3-458D-B384-1E980CC6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FOUR DECISIONS BEFORE MEDIA  ｜  選媒介前的四個決策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FB2F09-060B-4427-928E-74C4A5DB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Make four decisions before choosing a media mix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B96A6-8EFD-484C-822B-3F189302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先做四個決策，再選擇媒介組合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9C541E-1D2F-46DA-B90C-DBAF53E48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05050"/>
            <a:ext cx="495300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E92AE0-30A3-4379-81F9-D20B9D8A1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38400"/>
            <a:ext cx="4457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Human context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人的情境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B0C52B-4AB1-4BA8-B9AC-1FCA1F08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52750"/>
            <a:ext cx="4457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Which life stage and situation activates demand?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哪個生命階段與情境會啟動需求？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30A13-B17F-4F4D-87EC-81D6841D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05050"/>
            <a:ext cx="495300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901022-4E5E-4436-9EBA-EBBB409F0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4457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Brand position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品牌定位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CE4C8-F475-4723-A489-B22758EEF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952750"/>
            <a:ext cx="4457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What promise and difference should be remembered?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要讓人記住哪個承諾與差異？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14F400-479D-4F96-8C16-ACF880DE2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495300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FF0A5E-426C-470C-831A-A5728E87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00500"/>
            <a:ext cx="4457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Experience proof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體驗證據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9E266A-9A8C-4532-B068-3D540D26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14850"/>
            <a:ext cx="4457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Where must the audience feel the promise is true?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在哪個接觸點，受眾必須感到承諾是真的？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3252F-99A8-4024-AA85-D9276265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867150"/>
            <a:ext cx="495300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B701C2-1A40-4D3B-A97D-036502AA5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4457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C9B8D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9B8D9"/>
                </a:solidFill>
                <a:latin typeface="Aptos"/>
                <a:ea typeface="Aptos"/>
                <a:cs typeface="Aptos"/>
              </a:rPr>
              <a:t>Market timing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C9B8D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C9B8D9"/>
                </a:solidFill>
                <a:latin typeface="Aptos"/>
                <a:ea typeface="Aptos"/>
                <a:cs typeface="Aptos"/>
              </a:rPr>
              <a:t>市場時機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CFCE80-F550-40D0-B485-CED8B919F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514850"/>
            <a:ext cx="4457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When should the story enter the annual calendar?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這個故事何時進入年度行銷行事曆？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279401-488C-4D02-873D-C5D3FA252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530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Choose media after the strategy is clear—not because a platform is fashionable.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策略清楚後再選媒介，不要因為平台流行就使用。</a:t>
            </a:r>
          </a:p>
        </p:txBody>
      </p:sp>
    </p:spTree>
    <p:extLst>
      <p:ext uri="{BB962C8B-B14F-4D97-AF65-F5344CB8AC3E}">
        <p14:creationId xmlns:p14="http://schemas.microsoft.com/office/powerpoint/2010/main" val="76712854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6A89CB-E285-46D2-AA5D-F2806FE8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5DD7BA-5CC2-4F58-963E-D44C9A26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767A50-0128-4B08-B1C7-9F43AEFA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F881F7-EF5A-401A-89B5-492F81564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MEDIA FIT  ｜  媒介配適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1F1EF1-56AF-4F21-BEA9-4065216E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Each medium earns its place by doing a distinct job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925247-3606-456B-BAE0-704CBEA0D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每一種媒介，都要靠獨特任務贏得位置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476214-C131-473F-885D-093F3B36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EC0D2D-5C91-4D87-9994-83AE4748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E67761-59FF-44B2-9CCA-0C4A6A0A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Advertising: scale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廣告：規模放大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679619-42B3-4DB2-AF9A-F28B79CF6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B87C1-9323-402A-B830-584B4E5E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67F477-E5A7-43C8-BCB7-1FAAD955E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PR: credible recognition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公關：可信認知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B5C69-8F59-4AF3-9E39-59E53C43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99DEE9-9334-4B51-9A86-65AB0596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1203BE-7E80-4B3F-BDA5-EA01FDE1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Creators: borrowed trust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創作者：借力信任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9AF204-043A-491D-982A-4BF81AFED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A563CC-CD80-4471-B0A6-6DC89002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E7AE61-0D00-4ABA-ABF9-EB6FDB60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Events: lived experience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活動：親身體驗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013B88-A715-486B-B350-CFB08FF6E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00D032-518A-47CC-A1F8-34509D71F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1826A5-0BDC-4D91-9E9D-D20054670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Owned service: delivery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自有服務：承諾兌現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FE4E1D-A960-4925-825E-F4213B09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Synergy comes from fit, sequence, and reinforcement—not using every medium.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綜效來自配適、順序與彼此強化，不是每一種媒介都用。</a:t>
            </a:r>
          </a:p>
        </p:txBody>
      </p:sp>
    </p:spTree>
    <p:extLst>
      <p:ext uri="{BB962C8B-B14F-4D97-AF65-F5344CB8AC3E}">
        <p14:creationId xmlns:p14="http://schemas.microsoft.com/office/powerpoint/2010/main" val="77505007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AAA80D-8FCC-4783-A75E-B7F430E6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CEB18-BC1F-4931-99C9-0CDE50C9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323799-B231-4313-B25C-70F1260B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A1F3D-19F1-4572-8EBB-E6202C28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MEDIA &amp; PUBLIC RELATIONS  ｜  媒體與公共關係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64D762-A9E4-45B8-AD8C-873073BC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PR is an amplifier—and a firewall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81F384-C351-4CEA-A245-5525C8652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公關是放大器，也是防火牆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EC869D-51F5-4884-9125-B0C5672F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28900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In good times, PR amplifies brand value. When risk rises, it protects stakeholder relationships and decision space.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順境時放大品牌價值；風險升高時，保護利害關係與決策空間。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B7D2A-3F26-4924-BB5C-67C9CB44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76500"/>
            <a:ext cx="285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10E245-32D7-497B-A160-570DD4B6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146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01  Employees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公司同仁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DFAF73-8613-43D7-8A37-CA3DA6FA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02  Partners and suppliers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合作夥伴與供應商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1588CE-91A0-4081-965E-1331B7C1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624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03  Customers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消費者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0A2C69-BAFD-48B0-9C8A-BFD989B3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863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04  Government and NGOs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政府與非營利組織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7AF71-0CBF-4F95-B9A0-794B5248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4102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05  Media and investors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4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媒體與投資人</a:t>
            </a:r>
          </a:p>
        </p:txBody>
      </p:sp>
    </p:spTree>
    <p:extLst>
      <p:ext uri="{BB962C8B-B14F-4D97-AF65-F5344CB8AC3E}">
        <p14:creationId xmlns:p14="http://schemas.microsoft.com/office/powerpoint/2010/main" val="73934472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9FF9CD-7528-41FC-B9E4-D324B4582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525078-0508-498C-BF9E-56D6AE91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851994-5328-4DA4-A698-7D2DE605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7FE3F-6491-4A58-B568-70D331C4E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NEWS JUDGMENT  ｜  新聞判斷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A42CB3-3FC2-4D87-8FF5-070B50FFE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Earned media starts with public meaning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937B0-6F63-4A9D-B6DF-28F87014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媒體報導從公共意義開始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810E4-5380-41D9-96C9-E19798D31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24100"/>
            <a:ext cx="99060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ECE9E3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945B1-0423-43E7-908E-8B73344C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0300"/>
            <a:ext cx="923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Public relevance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公共相關性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02359D-C29F-4064-9773-E6EA22F8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09900"/>
            <a:ext cx="95250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68B9AD-4F80-49FB-964E-BB3AED30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86100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Change or conflict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改變或衝突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69CAF0-2E82-4A20-9EF1-C763BD2C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95700"/>
            <a:ext cx="91440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ECE9E3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031B3B-FF95-4E68-B83F-1FAE7A4DE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7190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Verifiable evidence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可查證證據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8000E5-A2D3-4C55-96CB-E7F7E166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381500"/>
            <a:ext cx="87630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9E490C-D1F4-4855-8FCA-60812C40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4577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 human consequence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人的後果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88B575-65A1-48BC-9625-9D109D82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76850"/>
            <a:ext cx="1009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If removing the brand name leaves no story, you probably have an advertisement—not news.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拿掉品牌名後若沒有故事，你手上的可能是廣告，不是新聞。</a:t>
            </a:r>
          </a:p>
        </p:txBody>
      </p:sp>
    </p:spTree>
    <p:extLst>
      <p:ext uri="{BB962C8B-B14F-4D97-AF65-F5344CB8AC3E}">
        <p14:creationId xmlns:p14="http://schemas.microsoft.com/office/powerpoint/2010/main" val="170687175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B69CF3-6388-4006-A6B7-AA68527F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92CC3A-0E4E-4DD5-8D6B-3B40CC0F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527A24-0DF5-4970-9B9B-B3FE2195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C4DB75-8BEE-4527-A84B-9D8AA9FC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KAI’S CHEF TEST  ｜  凱爺的大廚測試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7E186-16DA-4371-9578-D4684454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Build a media mix without using every medium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40FF4C-C8AB-4A3D-8810-B69DBA96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不用完所有媒介，也能做出整合行銷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D944D7-606B-4008-97A8-0D5E6EC6C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47900"/>
            <a:ext cx="108585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35E19D-A7FB-49B4-82D7-5FBFDE29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6098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974FC8-C4EA-456C-BBF5-98135AE3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6098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What business result must change?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哪個商業結果必須改變？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303BB0-EFE3-4715-94A0-BF8E5249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6098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2AB9D4-857E-4B84-9D6C-FB3EF350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26098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Which life stage × situation matters?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哪個生命階段 × 情境最重要？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FE8BD0-277E-4A8C-9824-47D2FEB5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433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EDC4F1-5723-414D-9F9C-B9A088FA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9433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What promise must be remembered?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要讓受眾記住什麼承諾？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295EE-86C2-43DB-A791-2DC2ED65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9433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262B3E-3ABB-423F-9441-B2E04A5FC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39433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Which three media jobs create synergy?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哪三種媒介任務能創造綜效？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5D6896-D94C-421E-882E-CD624CA7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105400"/>
            <a:ext cx="923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Name the job of each medium. Remove anything that has no job.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說出每個媒介的任務；沒有任務的媒介就拿掉。</a:t>
            </a:r>
          </a:p>
        </p:txBody>
      </p:sp>
    </p:spTree>
    <p:extLst>
      <p:ext uri="{BB962C8B-B14F-4D97-AF65-F5344CB8AC3E}">
        <p14:creationId xmlns:p14="http://schemas.microsoft.com/office/powerpoint/2010/main" val="10030689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DF0AF2-CF67-4F7F-9B28-D45F0A9D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3C2CF-F6D2-4D22-B3BA-6388DA338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493FCB-A787-4237-A8FB-79FDEF0F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A2F637-3EA3-4166-8933-EEE498FD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MEASUREMENT  ｜  衡量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DF4363-D28E-40CD-ABD6-0CA2232A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Count what changed—not only what was published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F7C83-3F02-4BED-BF51-164C8C13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衡量造成的改變，不只計算發布數量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C63127-F59E-4566-8B31-7DAA306D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F62964-AE4C-40AE-A057-0E434E34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Outputs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輸出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E886FF-1D07-49F4-987C-858F9CC5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Coverage, content, reach, attendance, distribution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報導、內容、觸及、出席與傳播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B20AF6-0464-402C-B518-466E8FAF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571750"/>
            <a:ext cx="190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C124E-CDA7-421B-BC0D-376AA07C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1B90D9-3ECD-488E-B6C4-570D5CC9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Out-takes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受眾反應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55EAF2-BD5F-4DCB-B8CA-3CA6EADC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Attention, understanding, recall, engagement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注意、理解、記憶與互動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F732B7-2BB4-4420-8395-53E9E913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571750"/>
            <a:ext cx="190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ABCECD-CFE6-44BB-900D-510931DA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CE90A4-0191-4CA3-9008-01BA7F4A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Outcomes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結果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15844A-26A1-4855-8949-3A5F7353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Trust, preference, behavior, relationships, business impact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信任、偏好、行為、關係與商業影響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2DF7C6-47D9-4185-8DBC-B62D21209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A clip count shows activity. It does not prove value by itself.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剪報數代表活動量，不能單獨證明價值。</a:t>
            </a:r>
          </a:p>
        </p:txBody>
      </p:sp>
    </p:spTree>
    <p:extLst>
      <p:ext uri="{BB962C8B-B14F-4D97-AF65-F5344CB8AC3E}">
        <p14:creationId xmlns:p14="http://schemas.microsoft.com/office/powerpoint/2010/main" val="133236483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A23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68FC43-BAD3-4E5B-9D44-238E6162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B3F05-F938-4DB9-ABC2-0E9D0639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bdff9266114cd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FBFB7E-2755-41AF-B5A4-1A158B3C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285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60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960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0D2EA3-4B3C-4798-876D-62D096D9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390650"/>
            <a:ext cx="7810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2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Crisis does not begin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2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with a statement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F1F7A0-00E5-4CF7-A7E5-1A215BE4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552700"/>
            <a:ext cx="800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危機不是從聲明稿開始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687883-68A0-4136-AED3-87644620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76600"/>
            <a:ext cx="809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It begins when operations, relationships, and accumulated trust are tested under pressure.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F75E6E-5351-4297-94E0-189D147B2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14800"/>
            <a:ext cx="8096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AFAF8"/>
                </a:solidFill>
                <a:latin typeface="Aptos"/>
                <a:ea typeface="Aptos"/>
                <a:cs typeface="Aptos"/>
              </a:rPr>
              <a:t>危機，是營運、關係與平日累積的信任，同時接受壓力測試。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A7DA3B-505D-4726-9ED9-526BF5974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0F8002-CC65-4C6B-9898-328A5904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5680434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AF6ED5-53E2-4217-80A1-7082792C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37D962-B769-4210-8D69-16FF6D988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11F520-BD87-4771-A4FC-D1BFDE5C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8351EB-90D4-42A9-8B53-E88C5702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KAI’S A–F LIFECYCLE  ｜  凱爺的 A–F 生命週期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1FC3A7-C6BA-4284-8E98-6CE9679D2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 crisis is a lifecycle—not a single fire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38C51-A9B6-4EF7-92CB-FAFE7B0C2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危機是一個生命週期，不是一場單點火災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A63003-0ED8-4DD0-B12F-1745AA3D6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6478C4-C63F-424A-AB2A-4AECCD63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297D2C-8B03-4D9D-AC89-34BC00E6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 · Risk management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A｜風險管理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E691E4-677D-44F1-AE6B-3D997831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0B1CCC-5A39-4472-9E97-B13FC5E49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2322D6-AF8A-4DD7-8451-5097246D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B · Early sparks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B｜星火醞釀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74EB98-6CA0-402F-B171-9774C54B7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F56E25-3CA0-428E-AC38-54CDF1D02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3EA29F-79ED-4207-B4FC-ADE1402E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 · Crisis decisions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C｜危機決策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FD8AB-58A0-432E-8BFD-65032DE9E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813B4E-A1FB-4ACD-BD64-464EFD335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823464-5AD8-4093-8CD1-020320B3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D · Media spread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D｜媒體擴散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CBFC6C-1298-4BF3-89E6-CA86229C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BABC89-7AB2-4D7F-8724-1879A86B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A8C51A-0267-457F-BAAF-D2C6B474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E · Public response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E｜對外溝通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08F90A-450C-4F6C-8494-D61563A15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E0A127-C457-4027-8A00-4057F8CD7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857500"/>
            <a:ext cx="933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D8E474-068A-4FC1-A132-1DCD9B12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295650"/>
            <a:ext cx="1476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F · Recovery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F｜善後重建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A5504F-0BB4-4031-8245-EA3975E5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57750"/>
            <a:ext cx="942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The best crisis response starts before the crisis—and ends only when improvement is written back into the system.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最好的危機處理從危機前開始，直到改善被寫回制度才結束。</a:t>
            </a:r>
          </a:p>
        </p:txBody>
      </p:sp>
    </p:spTree>
    <p:extLst>
      <p:ext uri="{BB962C8B-B14F-4D97-AF65-F5344CB8AC3E}">
        <p14:creationId xmlns:p14="http://schemas.microsoft.com/office/powerpoint/2010/main" val="3756031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450154-2757-490D-878D-B168FEDAE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0F9F4-D3AE-42B2-8533-051450E9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B238CE-E1E1-496D-BD82-15F0295AD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5173C-2687-4C09-A597-0F75A4AA0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KAI’S PRSOS  ｜  凱爺的 PRSOS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05AF3F-1B83-4636-8854-68B5A491F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Five actions must move together in a crisis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479C62-3C0B-4E4E-8327-5D50BA13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危機中有五條工作線必須一起推進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A26A3D-3F3A-42AC-893D-5CA71CA1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8A3E01-7EB2-4C6A-9558-BA7C5FA49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493352-BF65-4E35-B4D6-64D5FB86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 · Real facts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P｜追本溯源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DD2AA0-623B-4541-860B-CA4145DB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1B86FA-71BA-4E6D-AC3E-92DEABC3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385F1A-8B23-4251-90B4-3A065FCC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 · Stakeholders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R｜利害關係人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096B43-50CB-4C39-8B17-48CAE41F1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569051-B1F5-41A5-A1F9-C1149C26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FD553D-9724-48C1-9649-13217056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 · Smart response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S｜機靈回應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2E575C-0E95-4C23-8975-11023B40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0A7946-8B05-4F30-B03A-C0A3CDF90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77B93F-8EAF-4479-B0A7-FC2F4598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 · Organize &amp; operate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O｜組織與操盤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7D3F4E-CAC2-47C2-BECF-462ED0E5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7143D2-2057-4476-AB40-B4E0CD5CB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5812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5E863C-948A-474A-9877-A990DCAC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505075"/>
            <a:ext cx="1333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 · Scout &amp; review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S｜偵查與復盤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C1253C-C506-4E12-915A-8266ED80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PRSOS is PR + SOS: a memory hook for decisions under pressure.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PRSOS 是 PR＋SOS：高壓決策時的記憶鉤子。</a:t>
            </a:r>
          </a:p>
        </p:txBody>
      </p:sp>
    </p:spTree>
    <p:extLst>
      <p:ext uri="{BB962C8B-B14F-4D97-AF65-F5344CB8AC3E}">
        <p14:creationId xmlns:p14="http://schemas.microsoft.com/office/powerpoint/2010/main" val="179425098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4719AF-9751-426C-9EC5-6E587B6D0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49867-E489-4D2B-A0F2-A3AD1AA5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72A9E7-E0DA-4CEE-B82A-A5FA0D61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6A20CA-8548-42C7-B914-5EBB8EC1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THE WH TABLE  ｜  WH 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0D41D-0219-4409-8F14-2C6EC424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Before speaking, fill three evidence gaps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DE316-5FA3-44DD-9D0F-20E37C77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對外說話前，先補齊三種證據缺口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F97409-F248-4AE8-B6E4-D6D322A4D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09FD01-0802-471C-8BD7-544B1897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About the event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關於事件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BDD5E3-6966-41B0-8871-6C463CDBA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What happened, when, where, to whom—and what is still unknown?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發生什麼、何時、何地、影響誰？還有哪些未知？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821492-2753-418A-B079-268BBBD5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571750"/>
            <a:ext cx="190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4449B3-EDAA-44AA-B518-36489C82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91E93-FCFB-46EA-8F0B-C396F4E6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Company actions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企業作為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EBDD2B-A296-4969-881B-C3ABBFBC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What is being verified, stopped, protected, compensated, or improved?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正在查證、停止、保護、補償或改善什麼？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B0A601-A591-47DA-A3CB-EEC883EB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571750"/>
            <a:ext cx="190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683CE2-F7B0-4BAE-9E06-567017F2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5908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8B6FA1-F778-494D-8667-A7C575FFB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086100"/>
            <a:ext cx="3000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Response form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回應方式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D76BF3-EC8B-436E-A915-CBACCD323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8862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Who speaks, through which medium, at what time, with what next update?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誰發言、用何種媒介、何時說、下次何時更新？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0576B4-BCEB-489E-8281-161DE02A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Unknown is acceptable. Unmarked speculation is not.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未知可以被標示；沒有標示的推測不可以。</a:t>
            </a:r>
          </a:p>
        </p:txBody>
      </p:sp>
    </p:spTree>
    <p:extLst>
      <p:ext uri="{BB962C8B-B14F-4D97-AF65-F5344CB8AC3E}">
        <p14:creationId xmlns:p14="http://schemas.microsoft.com/office/powerpoint/2010/main" val="207729818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A24B30-4E38-4C5B-AE39-851C7BEE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CF912D-97C9-437F-8295-73E36120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8D87C1-D7DB-48ED-8202-01964A95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78C988-958C-4AF9-AB0D-3E344A4C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SMART RESPONSE  ｜  機靈回應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BB3C4-E4BF-4368-B5B2-F15D8247A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0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Fast response means preventing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0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an information vacuum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93AF48-94AE-43E7-BB85-278927A4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859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快速回應，是避免資訊真空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BBB2A7-98A8-49EE-B940-AA8DD99D4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BBBBC-2405-471C-939D-D6CF5C7F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4DA5A5-AD96-4623-9D60-D9FCD89C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State verified facts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說明已確認事實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FBC871-74F1-4554-AFD0-33030F95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81FC56-C8EB-43DA-ADF9-3FC13DCE8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A82408-F489-4548-B8EA-CF5192008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Show current action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交代目前行動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071CCA-DA89-437F-A680-BE121FE1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CEA7E1-25FA-4691-9703-994A5149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5134CB-5C0C-4EC4-87BC-9EF8E73A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Protect affected people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保護受影響者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4E903B-3A7E-4E17-AA55-7DD2C8A89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04CBDA-48B7-45C8-9F3D-CDE39011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A330B8-86B0-407B-BBD2-FCE2495F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Name one spokesperson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指定單一發言人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645AD1-D459-4A2A-820A-637AC0FF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6CF672-0C9A-4971-9B70-0C2A767E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857500"/>
            <a:ext cx="1276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494ADE-3D22-4B11-B956-7B97050A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95650"/>
            <a:ext cx="18192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Promise the next update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承諾下次更新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F5C8C1-692A-4215-B500-590830D8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57750"/>
            <a:ext cx="942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Speed is a reliable decision rhythm—not faster guessing.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速度，是可靠的決策節奏，不是更快猜測。</a:t>
            </a:r>
          </a:p>
        </p:txBody>
      </p:sp>
    </p:spTree>
    <p:extLst>
      <p:ext uri="{BB962C8B-B14F-4D97-AF65-F5344CB8AC3E}">
        <p14:creationId xmlns:p14="http://schemas.microsoft.com/office/powerpoint/2010/main" val="37730663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178A8B-741A-4C80-AA76-B8DABFB8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46832F-38A9-45D1-BF6C-AE92123F0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4325B5-DB74-4B67-B7C4-8039BF08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1D67EF-7439-429A-8AF6-48E0A2E2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THE RESPONSIBILITY CHAIN  ｜  責任主鏈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8B6FF0-C71B-4CEC-9D66-E9A4E2747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Legal compliance is the floor—not the finish 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2CD206-19EB-401A-AC53-5362EAA4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法律合規只是底線，不是終點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ADA0F9-8FE0-4362-81BC-FD24821A1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14600"/>
            <a:ext cx="47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A7A67B-6215-4027-9073-2B4F9A60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3016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Acknowledge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認錯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9BE819-49E8-4A1D-90D3-C38F5E13C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3143250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2C99D5-4C25-41F3-910C-FCBE9185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5900" y="2514600"/>
            <a:ext cx="47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7B71AB-2848-437E-B895-9F83F33F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5900" y="3048000"/>
            <a:ext cx="3016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Take responsibility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負責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3F85DB-A169-443D-9334-50054C85D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7850" y="3143250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3A2F50-E972-468A-9853-B96ECDC0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7900" y="2514600"/>
            <a:ext cx="47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DAD43F-8863-419B-AB07-61EA61A0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7900" y="3048000"/>
            <a:ext cx="3016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Improve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改善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6E1C9D-1E45-4669-A959-C7150CE1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86250"/>
            <a:ext cx="10001250" cy="12001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5D6FA8-2CF4-4992-8588-65ED6A05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457700"/>
            <a:ext cx="9410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A credible response connects what the organization admits, what it will carry, and what it will change—then proves each promise with action.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B4C6F"/>
                </a:solidFill>
                <a:latin typeface="Aptos"/>
                <a:ea typeface="Aptos"/>
                <a:cs typeface="Aptos"/>
              </a:rPr>
              <a:t>可信的回應，要把組織承認什麼、承擔什麼、改變什麼連成一條線，再用行動逐一證明。</a:t>
            </a:r>
          </a:p>
        </p:txBody>
      </p:sp>
    </p:spTree>
    <p:extLst>
      <p:ext uri="{BB962C8B-B14F-4D97-AF65-F5344CB8AC3E}">
        <p14:creationId xmlns:p14="http://schemas.microsoft.com/office/powerpoint/2010/main" val="69130714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DB0E0-0467-452E-A67C-58D726D4F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7F811E-B6A4-4E49-9302-8B6354DA7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FE4721-B08B-4EBF-845D-E787FB2C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8EE26E-0F01-4D59-BFE2-D1C9583E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PRSOS SIMULATION  ｜  PRSOS 情境模擬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81E73-4753-4A78-8A2F-45FF3313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A reporter is calling. Do not write the statement yet.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995716-2D86-4E4B-820A-4B24F4A0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記者來電了，先不要寫聲明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DB140-6C54-4CA3-B0A3-DD1C5CF8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47900"/>
            <a:ext cx="108585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0C73CD-2734-4F00-96E1-CACB746D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6098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B71C9B-6C8B-49C9-8EBB-7758EF11E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6098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 · Build the fact timeline and evidence list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P｜建立事實時間軸與證據清單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F5B5C8-FA0D-4CA4-9F77-E89549F6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6098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E0761A-4A15-46B4-B2DC-0953A8375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26098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 · Rank the people who need protection first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R｜排列最先需要保護的利害關係人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B83EB7-0F6A-4736-BAB3-EEA58B5E4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433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C4A6A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4A6A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299986-25BB-4A15-8AE2-6EFC108D2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9433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 · Decide the first response and next update time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S｜決定首次回應與下次更新時間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0ADA68-A922-4FED-ACF2-B4402BF2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9433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A8BFA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A8BFA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5C0F82-6372-4794-8C4F-C71E54D54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39433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O/S · Assign the owner, action, monitoring, and review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O／S｜指定 owner、行動、監測與復盤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DE777B-064F-4375-92EE-E7DFDE5E3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105400"/>
            <a:ext cx="923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First make the decisions. Then write only what those decisions can support.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先完成決策，再寫出那些決策能夠支持的內容。</a:t>
            </a:r>
          </a:p>
        </p:txBody>
      </p:sp>
    </p:spTree>
    <p:extLst>
      <p:ext uri="{BB962C8B-B14F-4D97-AF65-F5344CB8AC3E}">
        <p14:creationId xmlns:p14="http://schemas.microsoft.com/office/powerpoint/2010/main" val="104539673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A23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F2B8C9-1BAC-4B06-8A07-9AF5899B8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874A9A-DAA3-41D4-AFF3-DCC5A40D0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64baa564ee4fe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95595-574A-4DCA-8FFC-60B08810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285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60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960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B86D98-3DF7-42A7-9604-B0D8EAC3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390650"/>
            <a:ext cx="781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Build a career the industry can trust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15F9B-1E0A-4689-A704-358E085B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152650"/>
            <a:ext cx="800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建立值得產業信任的職涯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FFB5D1-08B2-405C-81CF-9AC1EA9A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876550"/>
            <a:ext cx="809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Your first title matters less than the evidence that you can learn, deliver, and take responsibility.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AAE19A-4BEB-4244-9200-FAD42146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14750"/>
            <a:ext cx="8096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AFAF8"/>
                </a:solidFill>
                <a:latin typeface="Aptos"/>
                <a:ea typeface="Aptos"/>
                <a:cs typeface="Aptos"/>
              </a:rPr>
              <a:t>第一個職稱不如你能學習、交付與承擔的證據重要。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70142D-C668-4921-84FA-08573410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6B127-A3DD-49D8-8180-A1951082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23482514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4B66E0-2DF5-4E0B-B825-EFD8BDD94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A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844F2A-9641-4478-8F8F-0ACEE98A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71809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97BC04-FB28-43B4-B3C3-85941E78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29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4E7546-5D1F-4956-A439-191DBF2D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"/>
            <a:ext cx="933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718096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18096"/>
                </a:solidFill>
                <a:latin typeface="Aptos"/>
                <a:ea typeface="Aptos"/>
                <a:cs typeface="Aptos"/>
              </a:rPr>
              <a:t>CAREER PATHS  ｜  職涯路徑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1B272A-D080-453B-8E71-5FBB17D3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57250"/>
            <a:ext cx="1074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Trust grows with the decisions you can carry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501DB9-8A00-4574-9941-308A59FFD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你能承擔的決策越大，產業對你的信任越高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309A4-4170-4277-A3B0-86E9BDF5B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24100"/>
            <a:ext cx="99060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ECE9E3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BF4D98-1CD7-4BD5-A61D-B5858DFCD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0300"/>
            <a:ext cx="923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Accuracy: research, records, details, deadlines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準確：研究、紀錄、細節與期限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F2FC9B-08D9-4E42-8432-2A75D8E4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09900"/>
            <a:ext cx="95250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9AECD8-F145-4501-B199-ABA5E101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86100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Usable work: drafts, media lists, monitoring, reports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可用：初稿、媒體名單、監測與報告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398C55-1D19-4276-BAFF-4EF1CAA6F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95700"/>
            <a:ext cx="91440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ECE9E3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2DD8ED-4A8C-4B50-835E-09AF2066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71900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Ownership: projects, clients, budgets, and coordination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1275" b="0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D3748"/>
                </a:solidFill>
                <a:latin typeface="Aptos"/>
                <a:ea typeface="Aptos"/>
                <a:cs typeface="Aptos"/>
              </a:rPr>
              <a:t>負責：專案、客戶、預算與協作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2FB50A-72EB-43B4-925F-2573D7908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381500"/>
            <a:ext cx="87630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9525">
            <a:solidFill>
              <a:srgbClr val="D9D7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5130F1-E11E-47AB-B2C3-B4D50A15F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4577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Judgment: advise leaders on brand, reputation, and risk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1275" b="1">
                <a:solidFill>
                  <a:srgbClr val="2D374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D3748"/>
                </a:solidFill>
                <a:latin typeface="Aptos"/>
                <a:ea typeface="Aptos"/>
                <a:cs typeface="Aptos"/>
              </a:rPr>
              <a:t>判斷：為領導者提供品牌、聲譽與風險建議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65B4A7-96D0-4FF1-8861-61AE290D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76850"/>
            <a:ext cx="1009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Do not ask only, “What title do I want?” Ask, “What problem do I want the industry to trust me with?”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2B4C6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4C6F"/>
                </a:solidFill>
                <a:latin typeface="Aptos"/>
                <a:ea typeface="Aptos"/>
                <a:cs typeface="Aptos"/>
              </a:rPr>
              <a:t>別只問『我想要什麼職稱？』更要問『我想讓產業信任我解決什麼問題？』</a:t>
            </a:r>
          </a:p>
        </p:txBody>
      </p:sp>
    </p:spTree>
    <p:extLst>
      <p:ext uri="{BB962C8B-B14F-4D97-AF65-F5344CB8AC3E}">
        <p14:creationId xmlns:p14="http://schemas.microsoft.com/office/powerpoint/2010/main" val="66870492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1A23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6212A4-7B19-4C27-BAF6-7A3E9F004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478B5B-BAB5-47DD-AE6A-E1CB311A3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d7ee312666480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D5ACE8-931E-4304-8513-304A075E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STAY CONNECTED  ｜  保持聯絡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9A0E0B-A77B-4E66-B35F-1CB69FEC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52500"/>
            <a:ext cx="7524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Stay connected after the talk.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5B772D-2252-4D6D-9D8C-9395D3917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7645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D4A7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4A76A"/>
                </a:solidFill>
                <a:latin typeface="Aptos"/>
                <a:ea typeface="Aptos"/>
                <a:cs typeface="Aptos"/>
              </a:rPr>
              <a:t>演講之後，繼續保持聯絡。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F3B7ED-9B00-485E-9F44-81DA3597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9080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Website, Persona Media, podcast, social media, and LINE—choose the place that fits you.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9AAC37-3195-4CBB-B7BE-0887DFCF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146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FAFAF8"/>
                </a:solidFill>
                <a:latin typeface="Aptos"/>
                <a:ea typeface="Aptos"/>
                <a:cs typeface="Aptos"/>
              </a:rPr>
              <a:t>官網、人物誌、Podcast、社群與 LINE，選擇你最習慣的平台。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7DA432-4E13-4A31-811B-41A6346C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290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Official Website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官方網站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3F6EF0-DC0C-4D29-9258-AD193F87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taiwankai.com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490C48-A7C0-40C6-80BC-EACAB106E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290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Persona Media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人物誌 Persona Media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1A3FB1-7259-4DC4-8672-4C47264F4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8481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persona-media.com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29B2AC-A61C-4DA4-A5D2-11D9AAF4E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148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Life Lessons from Failure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人生善敗學 Podcast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228EA1-213E-4EDD-99D4-857349B1F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339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Apple Podcasts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059027-E49F-413E-9D9D-DBEC3DEB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1148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Facebook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Facebook 粉絲專頁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40444E-1DBF-47E0-AEE1-F3D96EB7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5339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facebook.com/kaitangtw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DA4170-324F-485F-B4D0-2B5CCFDA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006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YouTube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YouTube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A054B9-58B1-44F0-99DB-81F154A56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@kaiyeahtalk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02BAE0-8DB3-45BF-8505-99446559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8006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LINE Official Account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LINE 官方帳號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F63F6A-7262-4229-9843-F915A1F23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2197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lin.ee/7QDXyhX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7C049F-B576-43FA-9966-B4671567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200150"/>
            <a:ext cx="2152650" cy="2152650"/>
          </a:xfrm>
          <a:prstGeom xmlns:a="http://schemas.openxmlformats.org/drawingml/2006/main" prst="roundRect">
            <a:avLst>
              <a:gd name="adj" fmla="val 7965"/>
            </a:avLst>
          </a:prstGeom>
          <a:solidFill xmlns:a="http://schemas.openxmlformats.org/drawingml/2006/main">
            <a:srgbClr val="FAFA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1547d4db6493c"/>
          <a:stretch xmlns:a="http://schemas.openxmlformats.org/drawingml/2006/main"/>
        </p:blipFill>
        <p:spPr>
          <a:xfrm xmlns:a="http://schemas.openxmlformats.org/drawingml/2006/main">
            <a:off x="9172575" y="1400175"/>
            <a:ext cx="1752600" cy="175260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F72A24-2A19-4F2E-9913-7C4B39C1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54330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AFAF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AFAF8"/>
                </a:solidFill>
                <a:latin typeface="Aptos"/>
                <a:ea typeface="Aptos"/>
                <a:cs typeface="Aptos"/>
              </a:rPr>
              <a:t>lin.ee/7QDXyhX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496B7B-DB51-4588-9DB7-E56AAF06A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198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A8C4D6"/>
                </a:solidFill>
                <a:latin typeface="Aptos"/>
                <a:ea typeface="Aptos"/>
                <a:cs typeface="Aptos"/>
              </a:rPr>
              <a:t>NCCU GCIT · KAI TANG · 2026.12.14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1F710F-97B7-41CE-94AF-2338F1793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3912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A8C4D6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8C4D6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835758341"/>
      </p:ext>
    </p:extLst>
  </p:cSld>
</p:sld>
</file>

<file path=ppt/theme/theme1.xml><?xml version="1.0" encoding="utf-8"?>
<a:theme xmlns:a="http://schemas.openxmlformats.org/drawingml/2006/main" name="ChatGPT">
  <a:themeElements>
    <a:clrScheme name="Kai Human Warm">
      <a:dk1>
        <a:srgbClr val="000000"/>
      </a:dk1>
      <a:lt1>
        <a:srgbClr val="FFFFFF"/>
      </a:lt1>
      <a:dk2>
        <a:srgbClr val="1A2332"/>
      </a:dk2>
      <a:lt2>
        <a:srgbClr val="D9D7D2"/>
      </a:lt2>
      <a:accent1>
        <a:srgbClr val="C4A6A6"/>
      </a:accent1>
      <a:accent2>
        <a:srgbClr val="A8BFA0"/>
      </a:accent2>
      <a:accent3>
        <a:srgbClr val="A8C4D6"/>
      </a:accent3>
      <a:accent4>
        <a:srgbClr val="C9B8D9"/>
      </a:accent4>
      <a:accent5>
        <a:srgbClr val="D4A76A"/>
      </a:accent5>
      <a:accent6>
        <a:srgbClr val="A96565"/>
      </a:accent6>
      <a:hlink>
        <a:srgbClr val="2B4C6F"/>
      </a:hlink>
      <a:folHlink>
        <a:srgbClr val="725E6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Kai Human War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2026-08-08T16:27:20.1110000Z</dcterms:created>
  <dcterms:modified xsi:type="dcterms:W3CDTF">2026-08-08T16:27:20.1110000Z</dcterms:modified>
</coreProperties>
</file>